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50"/>
  </p:notesMasterIdLst>
  <p:handoutMasterIdLst>
    <p:handoutMasterId r:id="rId51"/>
  </p:handoutMasterIdLst>
  <p:sldIdLst>
    <p:sldId id="256" r:id="rId5"/>
    <p:sldId id="257" r:id="rId6"/>
    <p:sldId id="263" r:id="rId7"/>
    <p:sldId id="264" r:id="rId8"/>
    <p:sldId id="261" r:id="rId9"/>
    <p:sldId id="262" r:id="rId10"/>
    <p:sldId id="260"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 id="281" r:id="rId27"/>
    <p:sldId id="282" r:id="rId28"/>
    <p:sldId id="283" r:id="rId29"/>
    <p:sldId id="284" r:id="rId30"/>
    <p:sldId id="285" r:id="rId31"/>
    <p:sldId id="286" r:id="rId32"/>
    <p:sldId id="287" r:id="rId33"/>
    <p:sldId id="289" r:id="rId34"/>
    <p:sldId id="290" r:id="rId35"/>
    <p:sldId id="291" r:id="rId36"/>
    <p:sldId id="292" r:id="rId37"/>
    <p:sldId id="295" r:id="rId38"/>
    <p:sldId id="296" r:id="rId39"/>
    <p:sldId id="297" r:id="rId40"/>
    <p:sldId id="298" r:id="rId41"/>
    <p:sldId id="299" r:id="rId42"/>
    <p:sldId id="300" r:id="rId43"/>
    <p:sldId id="301" r:id="rId44"/>
    <p:sldId id="302" r:id="rId45"/>
    <p:sldId id="303" r:id="rId46"/>
    <p:sldId id="304" r:id="rId47"/>
    <p:sldId id="305" r:id="rId48"/>
    <p:sldId id="25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B844"/>
    <a:srgbClr val="F9AB3F"/>
    <a:srgbClr val="17285D"/>
    <a:srgbClr val="13204B"/>
    <a:srgbClr val="D18C2B"/>
    <a:srgbClr val="18203A"/>
    <a:srgbClr val="1D233A"/>
    <a:srgbClr val="7DB432"/>
    <a:srgbClr val="86D2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94" autoAdjust="0"/>
  </p:normalViewPr>
  <p:slideViewPr>
    <p:cSldViewPr snapToGrid="0">
      <p:cViewPr varScale="1">
        <p:scale>
          <a:sx n="63" d="100"/>
          <a:sy n="63" d="100"/>
        </p:scale>
        <p:origin x="804" y="44"/>
      </p:cViewPr>
      <p:guideLst/>
    </p:cSldViewPr>
  </p:slideViewPr>
  <p:notesTextViewPr>
    <p:cViewPr>
      <p:scale>
        <a:sx n="1" d="1"/>
        <a:sy n="1" d="1"/>
      </p:scale>
      <p:origin x="0" y="0"/>
    </p:cViewPr>
  </p:notesTextViewPr>
  <p:notesViewPr>
    <p:cSldViewPr snapToGrid="0">
      <p:cViewPr varScale="1">
        <p:scale>
          <a:sx n="64" d="100"/>
          <a:sy n="64" d="100"/>
        </p:scale>
        <p:origin x="2263"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1FF317-A542-6E4B-ADF2-D1DE929B0A21}"/>
              </a:ext>
            </a:extLst>
          </p:cNvPr>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a:extLst>
              <a:ext uri="{FF2B5EF4-FFF2-40B4-BE49-F238E27FC236}">
                <a16:creationId xmlns:a16="http://schemas.microsoft.com/office/drawing/2014/main" id="{49F200EC-A5C5-44AD-D3E8-8BEF0AC34916}"/>
              </a:ext>
            </a:extLst>
          </p:cNvPr>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fld id="{C4FE7157-737E-4F2D-AFF2-9D6A3EBF8E27}" type="datetimeFigureOut">
              <a:rPr lang="en-US" smtClean="0"/>
              <a:t>11/21/2024</a:t>
            </a:fld>
            <a:endParaRPr lang="en-US"/>
          </a:p>
        </p:txBody>
      </p:sp>
      <p:sp>
        <p:nvSpPr>
          <p:cNvPr id="4" name="Footer Placeholder 3">
            <a:extLst>
              <a:ext uri="{FF2B5EF4-FFF2-40B4-BE49-F238E27FC236}">
                <a16:creationId xmlns:a16="http://schemas.microsoft.com/office/drawing/2014/main" id="{EE7BE5FD-6CF6-2300-59C1-939C83A5E496}"/>
              </a:ext>
            </a:extLst>
          </p:cNvPr>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4E6F9A-D801-853A-343B-4AE8232B381B}"/>
              </a:ext>
            </a:extLst>
          </p:cNvPr>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fld id="{44CBC265-6BB6-4111-9B1A-D32AA44F5953}" type="slidenum">
              <a:rPr lang="en-US" smtClean="0"/>
              <a:t>‹#›</a:t>
            </a:fld>
            <a:endParaRPr lang="en-US"/>
          </a:p>
        </p:txBody>
      </p:sp>
    </p:spTree>
    <p:extLst>
      <p:ext uri="{BB962C8B-B14F-4D97-AF65-F5344CB8AC3E}">
        <p14:creationId xmlns:p14="http://schemas.microsoft.com/office/powerpoint/2010/main" val="3144236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850C6625-9FF7-4CDE-8B2E-1CAB73903DAE}" type="datetimeFigureOut">
              <a:rPr lang="en-US" smtClean="0"/>
              <a:t>11/21/2024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61FAE7DA-9E23-422F-9819-008FBA2CB349}" type="slidenum">
              <a:rPr lang="en-US" smtClean="0"/>
              <a:t>‹#›</a:t>
            </a:fld>
            <a:endParaRPr lang="en-US"/>
          </a:p>
        </p:txBody>
      </p:sp>
    </p:spTree>
    <p:extLst>
      <p:ext uri="{BB962C8B-B14F-4D97-AF65-F5344CB8AC3E}">
        <p14:creationId xmlns:p14="http://schemas.microsoft.com/office/powerpoint/2010/main" val="423475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6BEEE-681D-4C14-A935-8C51BBE2F45E}"/>
              </a:ext>
            </a:extLst>
          </p:cNvPr>
          <p:cNvSpPr>
            <a:spLocks noGrp="1"/>
          </p:cNvSpPr>
          <p:nvPr>
            <p:ph type="ctrTitle" hasCustomPrompt="1"/>
          </p:nvPr>
        </p:nvSpPr>
        <p:spPr>
          <a:xfrm>
            <a:off x="571755" y="3315221"/>
            <a:ext cx="8927088" cy="659341"/>
          </a:xfrm>
        </p:spPr>
        <p:txBody>
          <a:bodyPr anchor="b">
            <a:noAutofit/>
          </a:bodyPr>
          <a:lstStyle>
            <a:lvl1pPr algn="l">
              <a:defRPr sz="4400" b="1" cap="all" baseline="0">
                <a:solidFill>
                  <a:srgbClr val="17285D"/>
                </a:solidFill>
                <a:latin typeface="Calibri" panose="020F0502020204030204" pitchFamily="34" charset="0"/>
                <a:cs typeface="Calibri" panose="020F0502020204030204" pitchFamily="34" charset="0"/>
              </a:defRPr>
            </a:lvl1pPr>
          </a:lstStyle>
          <a:p>
            <a:r>
              <a:rPr lang="en-US" dirty="0"/>
              <a:t>PRESENTATION MAIN TITLE HERE</a:t>
            </a:r>
          </a:p>
        </p:txBody>
      </p:sp>
      <p:sp>
        <p:nvSpPr>
          <p:cNvPr id="3" name="Subtitle 2">
            <a:extLst>
              <a:ext uri="{FF2B5EF4-FFF2-40B4-BE49-F238E27FC236}">
                <a16:creationId xmlns:a16="http://schemas.microsoft.com/office/drawing/2014/main" id="{4BDD80D7-166A-4BDF-A9D7-D3A6B0BDF7CF}"/>
              </a:ext>
            </a:extLst>
          </p:cNvPr>
          <p:cNvSpPr>
            <a:spLocks noGrp="1"/>
          </p:cNvSpPr>
          <p:nvPr>
            <p:ph type="subTitle" idx="1" hasCustomPrompt="1"/>
          </p:nvPr>
        </p:nvSpPr>
        <p:spPr>
          <a:xfrm>
            <a:off x="580852" y="4022234"/>
            <a:ext cx="8917990" cy="497594"/>
          </a:xfrm>
        </p:spPr>
        <p:txBody>
          <a:bodyPr/>
          <a:lstStyle>
            <a:lvl1pPr marL="0" indent="0" algn="l">
              <a:buNone/>
              <a:defRPr sz="2400">
                <a:solidFill>
                  <a:srgbClr val="17285D"/>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 Information Here</a:t>
            </a:r>
          </a:p>
        </p:txBody>
      </p:sp>
      <p:sp>
        <p:nvSpPr>
          <p:cNvPr id="16" name="Text Placeholder 15">
            <a:extLst>
              <a:ext uri="{FF2B5EF4-FFF2-40B4-BE49-F238E27FC236}">
                <a16:creationId xmlns:a16="http://schemas.microsoft.com/office/drawing/2014/main" id="{D131502E-FB20-479F-92EB-FF32FF99BCD2}"/>
              </a:ext>
            </a:extLst>
          </p:cNvPr>
          <p:cNvSpPr>
            <a:spLocks noGrp="1"/>
          </p:cNvSpPr>
          <p:nvPr>
            <p:ph type="body" sz="quarter" idx="11" hasCustomPrompt="1"/>
          </p:nvPr>
        </p:nvSpPr>
        <p:spPr>
          <a:xfrm>
            <a:off x="571754" y="5384004"/>
            <a:ext cx="3408362" cy="368125"/>
          </a:xfrm>
        </p:spPr>
        <p:txBody>
          <a:bodyPr>
            <a:normAutofit/>
          </a:bodyPr>
          <a:lstStyle>
            <a:lvl1pPr marL="0" indent="0">
              <a:buNone/>
              <a:defRPr sz="2000">
                <a:solidFill>
                  <a:srgbClr val="D18C2B"/>
                </a:solidFill>
                <a:latin typeface="Calibri" panose="020F0502020204030204" pitchFamily="34" charset="0"/>
                <a:cs typeface="Calibri" panose="020F0502020204030204" pitchFamily="34" charset="0"/>
              </a:defRPr>
            </a:lvl1pPr>
          </a:lstStyle>
          <a:p>
            <a:pPr lvl="0"/>
            <a:r>
              <a:rPr lang="en-US" dirty="0"/>
              <a:t>Presenter | Location | Date</a:t>
            </a:r>
          </a:p>
        </p:txBody>
      </p:sp>
    </p:spTree>
    <p:extLst>
      <p:ext uri="{BB962C8B-B14F-4D97-AF65-F5344CB8AC3E}">
        <p14:creationId xmlns:p14="http://schemas.microsoft.com/office/powerpoint/2010/main" val="23275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8D8E-9661-4557-ABAC-5509868995AB}"/>
              </a:ext>
            </a:extLst>
          </p:cNvPr>
          <p:cNvSpPr>
            <a:spLocks noGrp="1"/>
          </p:cNvSpPr>
          <p:nvPr>
            <p:ph type="title" hasCustomPrompt="1"/>
          </p:nvPr>
        </p:nvSpPr>
        <p:spPr>
          <a:xfrm>
            <a:off x="1405178" y="233395"/>
            <a:ext cx="9034880" cy="1325563"/>
          </a:xfrm>
        </p:spPr>
        <p:txBody>
          <a:bodyPr>
            <a:normAutofit/>
          </a:bodyPr>
          <a:lstStyle>
            <a:lvl1pPr algn="l">
              <a:defRPr sz="4400">
                <a:solidFill>
                  <a:schemeClr val="bg1"/>
                </a:solidFill>
              </a:defRPr>
            </a:lvl1pPr>
          </a:lstStyle>
          <a:p>
            <a:r>
              <a:rPr lang="en-US" dirty="0"/>
              <a:t>AGENDA/SECTION HEADER</a:t>
            </a:r>
          </a:p>
        </p:txBody>
      </p:sp>
      <p:cxnSp>
        <p:nvCxnSpPr>
          <p:cNvPr id="4" name="Straight Connector 3">
            <a:extLst>
              <a:ext uri="{FF2B5EF4-FFF2-40B4-BE49-F238E27FC236}">
                <a16:creationId xmlns:a16="http://schemas.microsoft.com/office/drawing/2014/main" id="{ACE30178-EDFD-8433-DA33-65CEF3C41E85}"/>
              </a:ext>
            </a:extLst>
          </p:cNvPr>
          <p:cNvCxnSpPr>
            <a:cxnSpLocks/>
          </p:cNvCxnSpPr>
          <p:nvPr userDrawn="1"/>
        </p:nvCxnSpPr>
        <p:spPr>
          <a:xfrm>
            <a:off x="1446663" y="1245055"/>
            <a:ext cx="10813896" cy="0"/>
          </a:xfrm>
          <a:prstGeom prst="line">
            <a:avLst/>
          </a:prstGeom>
          <a:ln w="28575">
            <a:solidFill>
              <a:srgbClr val="F9AB3F"/>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03FEAC17-16B5-5237-FCB3-BB58ACF463AF}"/>
              </a:ext>
            </a:extLst>
          </p:cNvPr>
          <p:cNvSpPr>
            <a:spLocks noGrp="1"/>
          </p:cNvSpPr>
          <p:nvPr>
            <p:ph idx="1"/>
          </p:nvPr>
        </p:nvSpPr>
        <p:spPr>
          <a:xfrm>
            <a:off x="1446662" y="1684951"/>
            <a:ext cx="8993395" cy="4831197"/>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170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F806B-230A-4D50-846B-93CC710F918B}"/>
              </a:ext>
            </a:extLst>
          </p:cNvPr>
          <p:cNvSpPr>
            <a:spLocks noGrp="1"/>
          </p:cNvSpPr>
          <p:nvPr>
            <p:ph type="title" hasCustomPrompt="1"/>
          </p:nvPr>
        </p:nvSpPr>
        <p:spPr>
          <a:xfrm>
            <a:off x="252274" y="221845"/>
            <a:ext cx="11728142" cy="518203"/>
          </a:xfrm>
        </p:spPr>
        <p:txBody>
          <a:bodyPr>
            <a:noAutofit/>
          </a:bodyPr>
          <a:lstStyle>
            <a:lvl1pPr>
              <a:defRPr sz="4000" b="0">
                <a:solidFill>
                  <a:schemeClr val="bg1"/>
                </a:solidFill>
              </a:defRPr>
            </a:lvl1pPr>
          </a:lstStyle>
          <a:p>
            <a:r>
              <a:rPr lang="en-US" dirty="0"/>
              <a:t>PAGE HEADER</a:t>
            </a:r>
          </a:p>
        </p:txBody>
      </p:sp>
      <p:sp>
        <p:nvSpPr>
          <p:cNvPr id="3" name="Content Placeholder 2">
            <a:extLst>
              <a:ext uri="{FF2B5EF4-FFF2-40B4-BE49-F238E27FC236}">
                <a16:creationId xmlns:a16="http://schemas.microsoft.com/office/drawing/2014/main" id="{4EC8FDC0-4D39-4ED1-ABD3-D1FAD30C512D}"/>
              </a:ext>
            </a:extLst>
          </p:cNvPr>
          <p:cNvSpPr>
            <a:spLocks noGrp="1"/>
          </p:cNvSpPr>
          <p:nvPr>
            <p:ph idx="1"/>
          </p:nvPr>
        </p:nvSpPr>
        <p:spPr>
          <a:xfrm>
            <a:off x="252273" y="1079901"/>
            <a:ext cx="11728141" cy="520716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3603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6BEEE-681D-4C14-A935-8C51BBE2F45E}"/>
              </a:ext>
            </a:extLst>
          </p:cNvPr>
          <p:cNvSpPr>
            <a:spLocks noGrp="1"/>
          </p:cNvSpPr>
          <p:nvPr>
            <p:ph type="ctrTitle" hasCustomPrompt="1"/>
          </p:nvPr>
        </p:nvSpPr>
        <p:spPr>
          <a:xfrm>
            <a:off x="612699" y="3930556"/>
            <a:ext cx="8927088" cy="1508866"/>
          </a:xfrm>
        </p:spPr>
        <p:txBody>
          <a:bodyPr anchor="b">
            <a:noAutofit/>
          </a:bodyPr>
          <a:lstStyle>
            <a:lvl1pPr algn="l">
              <a:defRPr sz="8000" b="1" cap="all" baseline="0">
                <a:solidFill>
                  <a:srgbClr val="17285D"/>
                </a:solidFill>
                <a:latin typeface="Calibri" panose="020F0502020204030204" pitchFamily="34" charset="0"/>
                <a:cs typeface="Calibri" panose="020F0502020204030204" pitchFamily="34" charset="0"/>
              </a:defRPr>
            </a:lvl1pPr>
          </a:lstStyle>
          <a:p>
            <a:r>
              <a:rPr lang="en-US" dirty="0"/>
              <a:t>THANK YOU!</a:t>
            </a:r>
          </a:p>
        </p:txBody>
      </p:sp>
    </p:spTree>
    <p:extLst>
      <p:ext uri="{BB962C8B-B14F-4D97-AF65-F5344CB8AC3E}">
        <p14:creationId xmlns:p14="http://schemas.microsoft.com/office/powerpoint/2010/main" val="35979461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824A5C-233C-424D-957E-244EECCC6C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CD13CFD-B577-4E6E-9E4B-3E1C880D8F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F9394E1-E0D4-4D0D-BD7B-F3A1EC523371}"/>
              </a:ext>
            </a:extLst>
          </p:cNvPr>
          <p:cNvSpPr>
            <a:spLocks noGrp="1"/>
          </p:cNvSpPr>
          <p:nvPr>
            <p:ph type="sldNum" sz="quarter" idx="4"/>
          </p:nvPr>
        </p:nvSpPr>
        <p:spPr>
          <a:xfrm>
            <a:off x="8926957" y="6356350"/>
            <a:ext cx="27432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148C37C2-8C29-4309-AF59-A4C2FC0E928E}" type="slidenum">
              <a:rPr lang="en-US" smtClean="0"/>
              <a:pPr/>
              <a:t>‹#›</a:t>
            </a:fld>
            <a:endParaRPr lang="en-US" dirty="0"/>
          </a:p>
        </p:txBody>
      </p:sp>
      <p:sp>
        <p:nvSpPr>
          <p:cNvPr id="7" name="Footer Placeholder 6">
            <a:extLst>
              <a:ext uri="{FF2B5EF4-FFF2-40B4-BE49-F238E27FC236}">
                <a16:creationId xmlns:a16="http://schemas.microsoft.com/office/drawing/2014/main" id="{BED55340-0569-490E-890D-928E752A86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61193194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81" r:id="rId4"/>
  </p:sldLayoutIdLst>
  <p:hf hdr="0" ftr="0" dt="0"/>
  <p:txStyles>
    <p:titleStyle>
      <a:lvl1pPr algn="l" defTabSz="914400" rtl="0" eaLnBrk="1" latinLnBrk="0" hangingPunct="1">
        <a:lnSpc>
          <a:spcPct val="90000"/>
        </a:lnSpc>
        <a:spcBef>
          <a:spcPct val="0"/>
        </a:spcBef>
        <a:buNone/>
        <a:defRPr sz="3200" b="0" kern="1200" cap="all" baseline="0">
          <a:solidFill>
            <a:srgbClr val="13204B"/>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C7BE7-F4B7-43C2-91DA-BE76A67CC257}"/>
              </a:ext>
            </a:extLst>
          </p:cNvPr>
          <p:cNvSpPr>
            <a:spLocks noGrp="1"/>
          </p:cNvSpPr>
          <p:nvPr>
            <p:ph type="ctrTitle"/>
          </p:nvPr>
        </p:nvSpPr>
        <p:spPr>
          <a:xfrm>
            <a:off x="580851" y="3749434"/>
            <a:ext cx="8927088" cy="659341"/>
          </a:xfrm>
        </p:spPr>
        <p:txBody>
          <a:bodyPr/>
          <a:lstStyle/>
          <a:p>
            <a:r>
              <a:rPr lang="en-US" dirty="0"/>
              <a:t>CONFERENCE ATTENDANCE REQUEST (car) guide</a:t>
            </a:r>
          </a:p>
        </p:txBody>
      </p:sp>
      <p:sp>
        <p:nvSpPr>
          <p:cNvPr id="5" name="Text Placeholder 4">
            <a:extLst>
              <a:ext uri="{FF2B5EF4-FFF2-40B4-BE49-F238E27FC236}">
                <a16:creationId xmlns:a16="http://schemas.microsoft.com/office/drawing/2014/main" id="{98DE3AEB-7377-47E1-9389-C9EDD303514E}"/>
              </a:ext>
            </a:extLst>
          </p:cNvPr>
          <p:cNvSpPr>
            <a:spLocks noGrp="1"/>
          </p:cNvSpPr>
          <p:nvPr>
            <p:ph type="body" sz="quarter" idx="11"/>
          </p:nvPr>
        </p:nvSpPr>
        <p:spPr>
          <a:xfrm>
            <a:off x="580851" y="5384004"/>
            <a:ext cx="6896273" cy="368125"/>
          </a:xfrm>
        </p:spPr>
        <p:txBody>
          <a:bodyPr>
            <a:normAutofit/>
          </a:bodyPr>
          <a:lstStyle/>
          <a:p>
            <a:r>
              <a:rPr lang="en-US" dirty="0"/>
              <a:t>May 2024</a:t>
            </a:r>
          </a:p>
        </p:txBody>
      </p:sp>
    </p:spTree>
    <p:extLst>
      <p:ext uri="{BB962C8B-B14F-4D97-AF65-F5344CB8AC3E}">
        <p14:creationId xmlns:p14="http://schemas.microsoft.com/office/powerpoint/2010/main" val="424373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F8F0-B1F7-4C78-AB7B-1301298813F1}"/>
              </a:ext>
            </a:extLst>
          </p:cNvPr>
          <p:cNvSpPr>
            <a:spLocks noGrp="1"/>
          </p:cNvSpPr>
          <p:nvPr>
            <p:ph type="title"/>
          </p:nvPr>
        </p:nvSpPr>
        <p:spPr/>
        <p:txBody>
          <a:bodyPr/>
          <a:lstStyle/>
          <a:p>
            <a:r>
              <a:rPr lang="en-US" dirty="0"/>
              <a:t>Group Conference Coversheet</a:t>
            </a:r>
          </a:p>
        </p:txBody>
      </p:sp>
      <p:pic>
        <p:nvPicPr>
          <p:cNvPr id="4" name="Content Placeholder 3">
            <a:extLst>
              <a:ext uri="{FF2B5EF4-FFF2-40B4-BE49-F238E27FC236}">
                <a16:creationId xmlns:a16="http://schemas.microsoft.com/office/drawing/2014/main" id="{BECFBA47-731A-459F-BCFF-60E966F9FAC7}"/>
              </a:ext>
            </a:extLst>
          </p:cNvPr>
          <p:cNvPicPr>
            <a:picLocks noGrp="1" noChangeAspect="1"/>
          </p:cNvPicPr>
          <p:nvPr>
            <p:ph idx="1"/>
          </p:nvPr>
        </p:nvPicPr>
        <p:blipFill>
          <a:blip r:embed="rId2"/>
          <a:stretch>
            <a:fillRect/>
          </a:stretch>
        </p:blipFill>
        <p:spPr>
          <a:xfrm>
            <a:off x="3802991" y="1303156"/>
            <a:ext cx="3440492" cy="4448912"/>
          </a:xfrm>
          <a:prstGeom prst="rect">
            <a:avLst/>
          </a:prstGeom>
        </p:spPr>
      </p:pic>
    </p:spTree>
    <p:extLst>
      <p:ext uri="{BB962C8B-B14F-4D97-AF65-F5344CB8AC3E}">
        <p14:creationId xmlns:p14="http://schemas.microsoft.com/office/powerpoint/2010/main" val="1890223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8FEEB-34D7-4F47-81CD-208428A30E41}"/>
              </a:ext>
            </a:extLst>
          </p:cNvPr>
          <p:cNvSpPr>
            <a:spLocks noGrp="1"/>
          </p:cNvSpPr>
          <p:nvPr>
            <p:ph type="title"/>
          </p:nvPr>
        </p:nvSpPr>
        <p:spPr/>
        <p:txBody>
          <a:bodyPr/>
          <a:lstStyle/>
          <a:p>
            <a:r>
              <a:rPr lang="en-US" dirty="0"/>
              <a:t>Hotel Room Reservation Worksheet</a:t>
            </a:r>
          </a:p>
        </p:txBody>
      </p:sp>
      <p:pic>
        <p:nvPicPr>
          <p:cNvPr id="4" name="Content Placeholder 3">
            <a:extLst>
              <a:ext uri="{FF2B5EF4-FFF2-40B4-BE49-F238E27FC236}">
                <a16:creationId xmlns:a16="http://schemas.microsoft.com/office/drawing/2014/main" id="{B0B2A08F-F93E-4A7A-A46E-E85D728E1E4A}"/>
              </a:ext>
            </a:extLst>
          </p:cNvPr>
          <p:cNvPicPr>
            <a:picLocks noGrp="1" noChangeAspect="1"/>
          </p:cNvPicPr>
          <p:nvPr>
            <p:ph idx="1"/>
          </p:nvPr>
        </p:nvPicPr>
        <p:blipFill>
          <a:blip r:embed="rId2"/>
          <a:stretch>
            <a:fillRect/>
          </a:stretch>
        </p:blipFill>
        <p:spPr>
          <a:xfrm>
            <a:off x="3618911" y="1364319"/>
            <a:ext cx="4050867" cy="4740645"/>
          </a:xfrm>
          <a:prstGeom prst="rect">
            <a:avLst/>
          </a:prstGeom>
        </p:spPr>
      </p:pic>
    </p:spTree>
    <p:extLst>
      <p:ext uri="{BB962C8B-B14F-4D97-AF65-F5344CB8AC3E}">
        <p14:creationId xmlns:p14="http://schemas.microsoft.com/office/powerpoint/2010/main" val="212188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96F22-10DA-4BCD-9F27-270975756311}"/>
              </a:ext>
            </a:extLst>
          </p:cNvPr>
          <p:cNvSpPr>
            <a:spLocks noGrp="1"/>
          </p:cNvSpPr>
          <p:nvPr>
            <p:ph type="title"/>
          </p:nvPr>
        </p:nvSpPr>
        <p:spPr/>
        <p:txBody>
          <a:bodyPr/>
          <a:lstStyle/>
          <a:p>
            <a:r>
              <a:rPr lang="en-US" dirty="0"/>
              <a:t>Air Travel Worksheet</a:t>
            </a:r>
          </a:p>
        </p:txBody>
      </p:sp>
      <p:pic>
        <p:nvPicPr>
          <p:cNvPr id="4" name="Content Placeholder 3">
            <a:extLst>
              <a:ext uri="{FF2B5EF4-FFF2-40B4-BE49-F238E27FC236}">
                <a16:creationId xmlns:a16="http://schemas.microsoft.com/office/drawing/2014/main" id="{F919F9F0-B8BA-459D-9320-F615DBB90F45}"/>
              </a:ext>
            </a:extLst>
          </p:cNvPr>
          <p:cNvPicPr>
            <a:picLocks noGrp="1" noChangeAspect="1"/>
          </p:cNvPicPr>
          <p:nvPr>
            <p:ph idx="1"/>
          </p:nvPr>
        </p:nvPicPr>
        <p:blipFill>
          <a:blip r:embed="rId2"/>
          <a:stretch>
            <a:fillRect/>
          </a:stretch>
        </p:blipFill>
        <p:spPr>
          <a:xfrm>
            <a:off x="3679439" y="1215246"/>
            <a:ext cx="3858992" cy="4826965"/>
          </a:xfrm>
          <a:prstGeom prst="rect">
            <a:avLst/>
          </a:prstGeom>
        </p:spPr>
      </p:pic>
    </p:spTree>
    <p:extLst>
      <p:ext uri="{BB962C8B-B14F-4D97-AF65-F5344CB8AC3E}">
        <p14:creationId xmlns:p14="http://schemas.microsoft.com/office/powerpoint/2010/main" val="3331463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C82F1-7D2D-4CD7-B129-D7B16CF9D6C6}"/>
              </a:ext>
            </a:extLst>
          </p:cNvPr>
          <p:cNvSpPr>
            <a:spLocks noGrp="1"/>
          </p:cNvSpPr>
          <p:nvPr>
            <p:ph type="title"/>
          </p:nvPr>
        </p:nvSpPr>
        <p:spPr/>
        <p:txBody>
          <a:bodyPr/>
          <a:lstStyle/>
          <a:p>
            <a:r>
              <a:rPr lang="en-US" dirty="0"/>
              <a:t>Individual CAR Packet</a:t>
            </a:r>
          </a:p>
        </p:txBody>
      </p:sp>
      <p:pic>
        <p:nvPicPr>
          <p:cNvPr id="4" name="Content Placeholder 3">
            <a:extLst>
              <a:ext uri="{FF2B5EF4-FFF2-40B4-BE49-F238E27FC236}">
                <a16:creationId xmlns:a16="http://schemas.microsoft.com/office/drawing/2014/main" id="{876942E0-FBF0-47A7-9426-0F483B20A6BF}"/>
              </a:ext>
            </a:extLst>
          </p:cNvPr>
          <p:cNvPicPr>
            <a:picLocks noGrp="1" noChangeAspect="1"/>
          </p:cNvPicPr>
          <p:nvPr>
            <p:ph idx="1"/>
          </p:nvPr>
        </p:nvPicPr>
        <p:blipFill>
          <a:blip r:embed="rId2"/>
          <a:stretch>
            <a:fillRect/>
          </a:stretch>
        </p:blipFill>
        <p:spPr>
          <a:xfrm>
            <a:off x="2996083" y="1501625"/>
            <a:ext cx="4892859" cy="4295883"/>
          </a:xfrm>
          <a:prstGeom prst="rect">
            <a:avLst/>
          </a:prstGeom>
        </p:spPr>
      </p:pic>
    </p:spTree>
    <p:extLst>
      <p:ext uri="{BB962C8B-B14F-4D97-AF65-F5344CB8AC3E}">
        <p14:creationId xmlns:p14="http://schemas.microsoft.com/office/powerpoint/2010/main" val="1443336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AB769-A8B3-48D1-A14E-E5F8DCCACFF0}"/>
              </a:ext>
            </a:extLst>
          </p:cNvPr>
          <p:cNvSpPr>
            <a:spLocks noGrp="1"/>
          </p:cNvSpPr>
          <p:nvPr>
            <p:ph type="title"/>
          </p:nvPr>
        </p:nvSpPr>
        <p:spPr/>
        <p:txBody>
          <a:bodyPr/>
          <a:lstStyle/>
          <a:p>
            <a:r>
              <a:rPr lang="en-US" dirty="0"/>
              <a:t>Conference Reimbursement Form</a:t>
            </a:r>
          </a:p>
        </p:txBody>
      </p:sp>
      <p:pic>
        <p:nvPicPr>
          <p:cNvPr id="4" name="Content Placeholder 3">
            <a:extLst>
              <a:ext uri="{FF2B5EF4-FFF2-40B4-BE49-F238E27FC236}">
                <a16:creationId xmlns:a16="http://schemas.microsoft.com/office/drawing/2014/main" id="{EE37B322-28D8-4B09-860C-0720AC276107}"/>
              </a:ext>
            </a:extLst>
          </p:cNvPr>
          <p:cNvPicPr>
            <a:picLocks noGrp="1" noChangeAspect="1"/>
          </p:cNvPicPr>
          <p:nvPr>
            <p:ph idx="1"/>
          </p:nvPr>
        </p:nvPicPr>
        <p:blipFill>
          <a:blip r:embed="rId2"/>
          <a:stretch>
            <a:fillRect/>
          </a:stretch>
        </p:blipFill>
        <p:spPr>
          <a:xfrm>
            <a:off x="3652275" y="1198690"/>
            <a:ext cx="3762609" cy="4915239"/>
          </a:xfrm>
          <a:prstGeom prst="rect">
            <a:avLst/>
          </a:prstGeom>
        </p:spPr>
      </p:pic>
    </p:spTree>
    <p:extLst>
      <p:ext uri="{BB962C8B-B14F-4D97-AF65-F5344CB8AC3E}">
        <p14:creationId xmlns:p14="http://schemas.microsoft.com/office/powerpoint/2010/main" val="2788978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D0250-AF8E-4E42-AD22-DCF0C8A389C7}"/>
              </a:ext>
            </a:extLst>
          </p:cNvPr>
          <p:cNvSpPr>
            <a:spLocks noGrp="1"/>
          </p:cNvSpPr>
          <p:nvPr>
            <p:ph type="title"/>
          </p:nvPr>
        </p:nvSpPr>
        <p:spPr/>
        <p:txBody>
          <a:bodyPr/>
          <a:lstStyle/>
          <a:p>
            <a:r>
              <a:rPr lang="en-US" dirty="0"/>
              <a:t>Group CAR Packet</a:t>
            </a:r>
          </a:p>
        </p:txBody>
      </p:sp>
      <p:pic>
        <p:nvPicPr>
          <p:cNvPr id="4" name="Content Placeholder 3">
            <a:extLst>
              <a:ext uri="{FF2B5EF4-FFF2-40B4-BE49-F238E27FC236}">
                <a16:creationId xmlns:a16="http://schemas.microsoft.com/office/drawing/2014/main" id="{AA2D00A4-894B-4A3A-88A4-F594554AF9DC}"/>
              </a:ext>
            </a:extLst>
          </p:cNvPr>
          <p:cNvPicPr>
            <a:picLocks noGrp="1" noChangeAspect="1"/>
          </p:cNvPicPr>
          <p:nvPr>
            <p:ph idx="1"/>
          </p:nvPr>
        </p:nvPicPr>
        <p:blipFill>
          <a:blip r:embed="rId2"/>
          <a:stretch>
            <a:fillRect/>
          </a:stretch>
        </p:blipFill>
        <p:spPr>
          <a:xfrm>
            <a:off x="3160794" y="1456009"/>
            <a:ext cx="4952263" cy="3945982"/>
          </a:xfrm>
          <a:prstGeom prst="rect">
            <a:avLst/>
          </a:prstGeom>
        </p:spPr>
      </p:pic>
    </p:spTree>
    <p:extLst>
      <p:ext uri="{BB962C8B-B14F-4D97-AF65-F5344CB8AC3E}">
        <p14:creationId xmlns:p14="http://schemas.microsoft.com/office/powerpoint/2010/main" val="2362302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877D1-AE21-40BD-947C-3C8ED336B980}"/>
              </a:ext>
            </a:extLst>
          </p:cNvPr>
          <p:cNvSpPr>
            <a:spLocks noGrp="1"/>
          </p:cNvSpPr>
          <p:nvPr>
            <p:ph type="title"/>
          </p:nvPr>
        </p:nvSpPr>
        <p:spPr/>
        <p:txBody>
          <a:bodyPr/>
          <a:lstStyle/>
          <a:p>
            <a:r>
              <a:rPr lang="en-US" dirty="0"/>
              <a:t>   </a:t>
            </a:r>
          </a:p>
        </p:txBody>
      </p:sp>
      <p:pic>
        <p:nvPicPr>
          <p:cNvPr id="4" name="Content Placeholder 3">
            <a:extLst>
              <a:ext uri="{FF2B5EF4-FFF2-40B4-BE49-F238E27FC236}">
                <a16:creationId xmlns:a16="http://schemas.microsoft.com/office/drawing/2014/main" id="{8D885184-1BD4-49BB-8DB0-98ED6B4398AE}"/>
              </a:ext>
            </a:extLst>
          </p:cNvPr>
          <p:cNvPicPr>
            <a:picLocks noGrp="1" noChangeAspect="1"/>
          </p:cNvPicPr>
          <p:nvPr>
            <p:ph idx="1"/>
          </p:nvPr>
        </p:nvPicPr>
        <p:blipFill>
          <a:blip r:embed="rId2"/>
          <a:stretch>
            <a:fillRect/>
          </a:stretch>
        </p:blipFill>
        <p:spPr>
          <a:xfrm>
            <a:off x="1363289" y="1562692"/>
            <a:ext cx="9183382" cy="3553321"/>
          </a:xfrm>
          <a:prstGeom prst="rect">
            <a:avLst/>
          </a:prstGeom>
        </p:spPr>
      </p:pic>
    </p:spTree>
    <p:extLst>
      <p:ext uri="{BB962C8B-B14F-4D97-AF65-F5344CB8AC3E}">
        <p14:creationId xmlns:p14="http://schemas.microsoft.com/office/powerpoint/2010/main" val="4000368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59900-C095-44F0-A5DA-5B91A9CC9303}"/>
              </a:ext>
            </a:extLst>
          </p:cNvPr>
          <p:cNvSpPr>
            <a:spLocks noGrp="1"/>
          </p:cNvSpPr>
          <p:nvPr>
            <p:ph type="title"/>
          </p:nvPr>
        </p:nvSpPr>
        <p:spPr/>
        <p:txBody>
          <a:bodyPr/>
          <a:lstStyle/>
          <a:p>
            <a:r>
              <a:rPr lang="en-US" dirty="0"/>
              <a:t>Preliminary Travel Preparation</a:t>
            </a:r>
          </a:p>
        </p:txBody>
      </p:sp>
      <p:sp>
        <p:nvSpPr>
          <p:cNvPr id="3" name="Content Placeholder 2">
            <a:extLst>
              <a:ext uri="{FF2B5EF4-FFF2-40B4-BE49-F238E27FC236}">
                <a16:creationId xmlns:a16="http://schemas.microsoft.com/office/drawing/2014/main" id="{53A7A074-B056-4EFC-B144-74E9263849AD}"/>
              </a:ext>
            </a:extLst>
          </p:cNvPr>
          <p:cNvSpPr>
            <a:spLocks noGrp="1"/>
          </p:cNvSpPr>
          <p:nvPr>
            <p:ph idx="1"/>
          </p:nvPr>
        </p:nvSpPr>
        <p:spPr/>
        <p:txBody>
          <a:bodyPr/>
          <a:lstStyle/>
          <a:p>
            <a:r>
              <a:rPr lang="en-US" dirty="0"/>
              <a:t>• Check your budget for available funds </a:t>
            </a:r>
          </a:p>
          <a:p>
            <a:r>
              <a:rPr lang="en-US" sz="2000" dirty="0"/>
              <a:t>	</a:t>
            </a:r>
            <a:r>
              <a:rPr lang="en-US" sz="2400" dirty="0"/>
              <a:t>• Have funds already been encumbered for other travel expenditures </a:t>
            </a:r>
          </a:p>
          <a:p>
            <a:r>
              <a:rPr lang="en-US" sz="2400" dirty="0"/>
              <a:t>	• Is a budget transfer needed? </a:t>
            </a:r>
          </a:p>
          <a:p>
            <a:r>
              <a:rPr lang="en-US" dirty="0"/>
              <a:t>• Gather conference/training information </a:t>
            </a:r>
          </a:p>
          <a:p>
            <a:r>
              <a:rPr lang="en-US" sz="2400" dirty="0"/>
              <a:t>	• Check for location, including travel and lodging </a:t>
            </a:r>
          </a:p>
          <a:p>
            <a:r>
              <a:rPr lang="en-US" sz="2400" dirty="0"/>
              <a:t>	• Check for dates, including if substitutes/coverage is needed </a:t>
            </a:r>
          </a:p>
          <a:p>
            <a:r>
              <a:rPr lang="en-US" sz="2400" dirty="0"/>
              <a:t>	• Check for included incidentals, such as breakfast or lunch provided </a:t>
            </a:r>
          </a:p>
          <a:p>
            <a:r>
              <a:rPr lang="en-US" sz="2400" dirty="0"/>
              <a:t>	• Check for group rates and early registration </a:t>
            </a:r>
          </a:p>
          <a:p>
            <a:r>
              <a:rPr lang="en-US" dirty="0"/>
              <a:t>• Gather preliminary attendee information </a:t>
            </a:r>
          </a:p>
          <a:p>
            <a:r>
              <a:rPr lang="en-US" dirty="0"/>
              <a:t>	</a:t>
            </a:r>
            <a:r>
              <a:rPr lang="en-US" sz="2400" dirty="0"/>
              <a:t>• Who is going </a:t>
            </a:r>
          </a:p>
          <a:p>
            <a:r>
              <a:rPr lang="en-US" sz="2400" dirty="0"/>
              <a:t>	• What are their travel needs</a:t>
            </a:r>
          </a:p>
        </p:txBody>
      </p:sp>
    </p:spTree>
    <p:extLst>
      <p:ext uri="{BB962C8B-B14F-4D97-AF65-F5344CB8AC3E}">
        <p14:creationId xmlns:p14="http://schemas.microsoft.com/office/powerpoint/2010/main" val="1610346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DC1A7-22DD-45E5-8339-644D091A800F}"/>
              </a:ext>
            </a:extLst>
          </p:cNvPr>
          <p:cNvSpPr>
            <a:spLocks noGrp="1"/>
          </p:cNvSpPr>
          <p:nvPr>
            <p:ph type="title"/>
          </p:nvPr>
        </p:nvSpPr>
        <p:spPr/>
        <p:txBody>
          <a:bodyPr/>
          <a:lstStyle/>
          <a:p>
            <a:r>
              <a:rPr lang="en-US" dirty="0"/>
              <a:t>Overview of CAR Completion</a:t>
            </a:r>
          </a:p>
        </p:txBody>
      </p:sp>
      <p:sp>
        <p:nvSpPr>
          <p:cNvPr id="3" name="Content Placeholder 2">
            <a:extLst>
              <a:ext uri="{FF2B5EF4-FFF2-40B4-BE49-F238E27FC236}">
                <a16:creationId xmlns:a16="http://schemas.microsoft.com/office/drawing/2014/main" id="{DE79147D-624B-4F3F-BFEB-257074F378A6}"/>
              </a:ext>
            </a:extLst>
          </p:cNvPr>
          <p:cNvSpPr>
            <a:spLocks noGrp="1"/>
          </p:cNvSpPr>
          <p:nvPr>
            <p:ph idx="1"/>
          </p:nvPr>
        </p:nvSpPr>
        <p:spPr/>
        <p:txBody>
          <a:bodyPr/>
          <a:lstStyle/>
          <a:p>
            <a:r>
              <a:rPr lang="en-US" dirty="0"/>
              <a:t>• </a:t>
            </a:r>
            <a:r>
              <a:rPr lang="en-US" b="1" dirty="0"/>
              <a:t>General Information</a:t>
            </a:r>
            <a:r>
              <a:rPr lang="en-US" dirty="0"/>
              <a:t>: </a:t>
            </a:r>
          </a:p>
          <a:p>
            <a:r>
              <a:rPr lang="en-US" dirty="0"/>
              <a:t>	</a:t>
            </a:r>
            <a:r>
              <a:rPr lang="en-US" sz="2400" dirty="0"/>
              <a:t>• Enter attendee and event information </a:t>
            </a:r>
          </a:p>
          <a:p>
            <a:r>
              <a:rPr lang="en-US" dirty="0"/>
              <a:t>• </a:t>
            </a:r>
            <a:r>
              <a:rPr lang="en-US" b="1" dirty="0"/>
              <a:t>Registration: </a:t>
            </a:r>
          </a:p>
          <a:p>
            <a:r>
              <a:rPr lang="en-US" dirty="0"/>
              <a:t>	</a:t>
            </a:r>
            <a:r>
              <a:rPr lang="en-US" sz="2400" dirty="0"/>
              <a:t>• Register for event, include confirmation with the CAR </a:t>
            </a:r>
          </a:p>
          <a:p>
            <a:r>
              <a:rPr lang="en-US" dirty="0"/>
              <a:t>• </a:t>
            </a:r>
            <a:r>
              <a:rPr lang="en-US" b="1" dirty="0"/>
              <a:t>Transportation: </a:t>
            </a:r>
          </a:p>
          <a:p>
            <a:r>
              <a:rPr lang="en-US" dirty="0"/>
              <a:t>	</a:t>
            </a:r>
            <a:r>
              <a:rPr lang="en-US" sz="2400" dirty="0"/>
              <a:t>• Identify travel needs </a:t>
            </a:r>
          </a:p>
          <a:p>
            <a:r>
              <a:rPr lang="en-US" sz="2400" dirty="0"/>
              <a:t>	• Complete Air Travel Worksheet if flying </a:t>
            </a:r>
          </a:p>
          <a:p>
            <a:r>
              <a:rPr lang="en-US" sz="2400" dirty="0"/>
              <a:t>	• Print out map of mileage using Google Maps </a:t>
            </a:r>
          </a:p>
          <a:p>
            <a:r>
              <a:rPr lang="en-US" sz="2400" dirty="0"/>
              <a:t>	• Obtain supporting evidence of parking, shuttle fares to/from destination</a:t>
            </a:r>
          </a:p>
        </p:txBody>
      </p:sp>
    </p:spTree>
    <p:extLst>
      <p:ext uri="{BB962C8B-B14F-4D97-AF65-F5344CB8AC3E}">
        <p14:creationId xmlns:p14="http://schemas.microsoft.com/office/powerpoint/2010/main" val="765126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72A35-743C-456E-AD59-2BFA27BC3F8F}"/>
              </a:ext>
            </a:extLst>
          </p:cNvPr>
          <p:cNvSpPr>
            <a:spLocks noGrp="1"/>
          </p:cNvSpPr>
          <p:nvPr>
            <p:ph type="title"/>
          </p:nvPr>
        </p:nvSpPr>
        <p:spPr/>
        <p:txBody>
          <a:bodyPr/>
          <a:lstStyle/>
          <a:p>
            <a:r>
              <a:rPr lang="en-US" dirty="0"/>
              <a:t>Overview of CAR Completion – cont’d</a:t>
            </a:r>
          </a:p>
        </p:txBody>
      </p:sp>
      <p:sp>
        <p:nvSpPr>
          <p:cNvPr id="3" name="Content Placeholder 2">
            <a:extLst>
              <a:ext uri="{FF2B5EF4-FFF2-40B4-BE49-F238E27FC236}">
                <a16:creationId xmlns:a16="http://schemas.microsoft.com/office/drawing/2014/main" id="{B5109355-0A70-4D18-878D-66FA90B68AFD}"/>
              </a:ext>
            </a:extLst>
          </p:cNvPr>
          <p:cNvSpPr>
            <a:spLocks noGrp="1"/>
          </p:cNvSpPr>
          <p:nvPr>
            <p:ph idx="1"/>
          </p:nvPr>
        </p:nvSpPr>
        <p:spPr/>
        <p:txBody>
          <a:bodyPr/>
          <a:lstStyle/>
          <a:p>
            <a:r>
              <a:rPr lang="en-US" dirty="0"/>
              <a:t>• </a:t>
            </a:r>
            <a:r>
              <a:rPr lang="en-US" b="1" dirty="0"/>
              <a:t>Lodging: </a:t>
            </a:r>
          </a:p>
          <a:p>
            <a:r>
              <a:rPr lang="en-US" sz="2400" dirty="0"/>
              <a:t>	• Identify lodging needs, if not identified in the brochure, print out estimate of hotel.</a:t>
            </a:r>
          </a:p>
          <a:p>
            <a:r>
              <a:rPr lang="en-US" sz="2400" dirty="0"/>
              <a:t>	• </a:t>
            </a:r>
            <a:r>
              <a:rPr lang="en-US" sz="2400" b="1" dirty="0">
                <a:solidFill>
                  <a:schemeClr val="accent1"/>
                </a:solidFill>
              </a:rPr>
              <a:t>DO NOT BOOK or HOLD HOTEL ROOM USING PERSONAL CREDIT/DEBIT CARDS</a:t>
            </a:r>
            <a:r>
              <a:rPr lang="en-US" sz="2400" dirty="0">
                <a:solidFill>
                  <a:schemeClr val="accent1"/>
                </a:solidFill>
              </a:rPr>
              <a:t>.</a:t>
            </a:r>
          </a:p>
          <a:p>
            <a:endParaRPr lang="en-US" sz="2400" dirty="0">
              <a:solidFill>
                <a:schemeClr val="accent1"/>
              </a:solidFill>
            </a:endParaRPr>
          </a:p>
          <a:p>
            <a:r>
              <a:rPr lang="en-US" dirty="0"/>
              <a:t>• </a:t>
            </a:r>
            <a:r>
              <a:rPr lang="en-US" b="1" dirty="0"/>
              <a:t>Meals: </a:t>
            </a:r>
          </a:p>
          <a:p>
            <a:r>
              <a:rPr lang="en-US" dirty="0"/>
              <a:t>	</a:t>
            </a:r>
            <a:r>
              <a:rPr lang="en-US" sz="2400" dirty="0"/>
              <a:t>• Identify meal needs, review travel policy for meal allowability</a:t>
            </a:r>
          </a:p>
          <a:p>
            <a:endParaRPr lang="en-US" sz="2400" dirty="0"/>
          </a:p>
          <a:p>
            <a:r>
              <a:rPr lang="en-US" dirty="0"/>
              <a:t>• </a:t>
            </a:r>
            <a:r>
              <a:rPr lang="en-US" b="1" dirty="0"/>
              <a:t>Other Costs</a:t>
            </a:r>
            <a:r>
              <a:rPr lang="en-US" dirty="0"/>
              <a:t>: </a:t>
            </a:r>
          </a:p>
          <a:p>
            <a:r>
              <a:rPr lang="en-US" dirty="0"/>
              <a:t>	</a:t>
            </a:r>
            <a:r>
              <a:rPr lang="en-US" sz="2400" dirty="0"/>
              <a:t>• Identify other costs necessary, estimate a reasonable cost for conference-related materials</a:t>
            </a:r>
            <a:endParaRPr lang="en-US" sz="2000" dirty="0"/>
          </a:p>
        </p:txBody>
      </p:sp>
    </p:spTree>
    <p:extLst>
      <p:ext uri="{BB962C8B-B14F-4D97-AF65-F5344CB8AC3E}">
        <p14:creationId xmlns:p14="http://schemas.microsoft.com/office/powerpoint/2010/main" val="1603675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EF0D7-E2B5-8D48-E445-FD84DA22CC30}"/>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FDFCA274-B337-89F6-79E8-4986C350F022}"/>
              </a:ext>
            </a:extLst>
          </p:cNvPr>
          <p:cNvSpPr>
            <a:spLocks noGrp="1"/>
          </p:cNvSpPr>
          <p:nvPr>
            <p:ph idx="1"/>
          </p:nvPr>
        </p:nvSpPr>
        <p:spPr>
          <a:xfrm>
            <a:off x="1446662" y="1684951"/>
            <a:ext cx="10166218" cy="4831197"/>
          </a:xfrm>
        </p:spPr>
        <p:txBody>
          <a:bodyPr>
            <a:normAutofit/>
          </a:bodyPr>
          <a:lstStyle/>
          <a:p>
            <a:r>
              <a:rPr lang="en-US" sz="3600" dirty="0"/>
              <a:t>• Become familiar with current travel policies. • Become familiar with travel forms. </a:t>
            </a:r>
          </a:p>
          <a:p>
            <a:r>
              <a:rPr lang="en-US" sz="3600" dirty="0"/>
              <a:t>• Know where to access supporting justification for travel activities. </a:t>
            </a:r>
          </a:p>
          <a:p>
            <a:r>
              <a:rPr lang="en-US" sz="3600" dirty="0"/>
              <a:t>• Have sufficient knowledge to complete and submit timely and accurate travel forms.</a:t>
            </a:r>
          </a:p>
        </p:txBody>
      </p:sp>
    </p:spTree>
    <p:extLst>
      <p:ext uri="{BB962C8B-B14F-4D97-AF65-F5344CB8AC3E}">
        <p14:creationId xmlns:p14="http://schemas.microsoft.com/office/powerpoint/2010/main" val="4293883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FD3E8-03C3-43F1-B38E-CD4A933C422C}"/>
              </a:ext>
            </a:extLst>
          </p:cNvPr>
          <p:cNvSpPr>
            <a:spLocks noGrp="1"/>
          </p:cNvSpPr>
          <p:nvPr>
            <p:ph type="title"/>
          </p:nvPr>
        </p:nvSpPr>
        <p:spPr/>
        <p:txBody>
          <a:bodyPr/>
          <a:lstStyle/>
          <a:p>
            <a:r>
              <a:rPr lang="en-US" dirty="0"/>
              <a:t>Overview of CAR Completion – cont’d</a:t>
            </a:r>
          </a:p>
        </p:txBody>
      </p:sp>
      <p:sp>
        <p:nvSpPr>
          <p:cNvPr id="3" name="Content Placeholder 2">
            <a:extLst>
              <a:ext uri="{FF2B5EF4-FFF2-40B4-BE49-F238E27FC236}">
                <a16:creationId xmlns:a16="http://schemas.microsoft.com/office/drawing/2014/main" id="{04D136CA-FC39-4E92-B57C-729C50F6864B}"/>
              </a:ext>
            </a:extLst>
          </p:cNvPr>
          <p:cNvSpPr>
            <a:spLocks noGrp="1"/>
          </p:cNvSpPr>
          <p:nvPr>
            <p:ph idx="1"/>
          </p:nvPr>
        </p:nvSpPr>
        <p:spPr/>
        <p:txBody>
          <a:bodyPr/>
          <a:lstStyle/>
          <a:p>
            <a:r>
              <a:rPr lang="en-US" dirty="0"/>
              <a:t>• </a:t>
            </a:r>
            <a:r>
              <a:rPr lang="en-US" b="1" dirty="0"/>
              <a:t>Substitute: </a:t>
            </a:r>
          </a:p>
          <a:p>
            <a:r>
              <a:rPr lang="en-US" sz="2400" dirty="0"/>
              <a:t>	• Identify if substitute coverage expenses are necessary</a:t>
            </a:r>
          </a:p>
          <a:p>
            <a:endParaRPr lang="en-US" sz="2400" dirty="0"/>
          </a:p>
          <a:p>
            <a:r>
              <a:rPr lang="en-US" dirty="0"/>
              <a:t>• </a:t>
            </a:r>
            <a:r>
              <a:rPr lang="en-US" b="1" dirty="0"/>
              <a:t>Funding: </a:t>
            </a:r>
          </a:p>
          <a:p>
            <a:r>
              <a:rPr lang="en-US" sz="2400" dirty="0"/>
              <a:t>	• Insert account code (ensure funds are available in the budget) </a:t>
            </a:r>
          </a:p>
          <a:p>
            <a:r>
              <a:rPr lang="en-US" sz="2400" dirty="0"/>
              <a:t>	• Insert funding source </a:t>
            </a:r>
          </a:p>
          <a:p>
            <a:endParaRPr lang="en-US" dirty="0"/>
          </a:p>
          <a:p>
            <a:r>
              <a:rPr lang="en-US" dirty="0"/>
              <a:t>• </a:t>
            </a:r>
            <a:r>
              <a:rPr lang="en-US" b="1" dirty="0"/>
              <a:t>Signatures: </a:t>
            </a:r>
          </a:p>
          <a:p>
            <a:r>
              <a:rPr lang="en-US" dirty="0"/>
              <a:t>	</a:t>
            </a:r>
            <a:r>
              <a:rPr lang="en-US" sz="2400" dirty="0"/>
              <a:t>• Obtain attendee signature </a:t>
            </a:r>
          </a:p>
          <a:p>
            <a:r>
              <a:rPr lang="en-US" sz="2400" dirty="0"/>
              <a:t>	• Obtain Principal/Supervisor signature</a:t>
            </a:r>
          </a:p>
        </p:txBody>
      </p:sp>
    </p:spTree>
    <p:extLst>
      <p:ext uri="{BB962C8B-B14F-4D97-AF65-F5344CB8AC3E}">
        <p14:creationId xmlns:p14="http://schemas.microsoft.com/office/powerpoint/2010/main" val="2551088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1E041-89D8-44B3-86B9-85350B74DFFC}"/>
              </a:ext>
            </a:extLst>
          </p:cNvPr>
          <p:cNvSpPr>
            <a:spLocks noGrp="1"/>
          </p:cNvSpPr>
          <p:nvPr>
            <p:ph type="title"/>
          </p:nvPr>
        </p:nvSpPr>
        <p:spPr/>
        <p:txBody>
          <a:bodyPr/>
          <a:lstStyle/>
          <a:p>
            <a:r>
              <a:rPr lang="en-US" dirty="0"/>
              <a:t>Overview of CAR Completion – cont’d</a:t>
            </a:r>
          </a:p>
        </p:txBody>
      </p:sp>
      <p:sp>
        <p:nvSpPr>
          <p:cNvPr id="3" name="Content Placeholder 2">
            <a:extLst>
              <a:ext uri="{FF2B5EF4-FFF2-40B4-BE49-F238E27FC236}">
                <a16:creationId xmlns:a16="http://schemas.microsoft.com/office/drawing/2014/main" id="{0DB69943-26F7-4307-B8DA-2DD060F71E24}"/>
              </a:ext>
            </a:extLst>
          </p:cNvPr>
          <p:cNvSpPr>
            <a:spLocks noGrp="1"/>
          </p:cNvSpPr>
          <p:nvPr>
            <p:ph idx="1"/>
          </p:nvPr>
        </p:nvSpPr>
        <p:spPr/>
        <p:txBody>
          <a:bodyPr/>
          <a:lstStyle/>
          <a:p>
            <a:endParaRPr lang="en-US" dirty="0"/>
          </a:p>
          <a:p>
            <a:endParaRPr lang="en-US" dirty="0"/>
          </a:p>
          <a:p>
            <a:r>
              <a:rPr lang="en-US" dirty="0"/>
              <a:t>• </a:t>
            </a:r>
            <a:r>
              <a:rPr lang="en-US" b="1" dirty="0"/>
              <a:t>Group Travel: </a:t>
            </a:r>
          </a:p>
          <a:p>
            <a:r>
              <a:rPr lang="en-US" dirty="0"/>
              <a:t>	</a:t>
            </a:r>
            <a:r>
              <a:rPr lang="en-US" sz="2400" dirty="0"/>
              <a:t>• If part of a group, at the top right of the form indicate the attendee’s number within the group of attendees</a:t>
            </a:r>
          </a:p>
          <a:p>
            <a:endParaRPr lang="en-US" sz="2400" dirty="0"/>
          </a:p>
          <a:p>
            <a:r>
              <a:rPr lang="en-US" b="1" dirty="0"/>
              <a:t>• Routing: </a:t>
            </a:r>
          </a:p>
          <a:p>
            <a:r>
              <a:rPr lang="en-US" dirty="0"/>
              <a:t>	</a:t>
            </a:r>
            <a:r>
              <a:rPr lang="en-US" sz="2400" dirty="0"/>
              <a:t>• Route to Assistant Superintendent</a:t>
            </a:r>
            <a:endParaRPr lang="en-US" sz="2000" dirty="0"/>
          </a:p>
        </p:txBody>
      </p:sp>
    </p:spTree>
    <p:extLst>
      <p:ext uri="{BB962C8B-B14F-4D97-AF65-F5344CB8AC3E}">
        <p14:creationId xmlns:p14="http://schemas.microsoft.com/office/powerpoint/2010/main" val="909961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523A-95DE-484A-BE89-C28C435C71D6}"/>
              </a:ext>
            </a:extLst>
          </p:cNvPr>
          <p:cNvSpPr>
            <a:spLocks noGrp="1"/>
          </p:cNvSpPr>
          <p:nvPr>
            <p:ph type="title"/>
          </p:nvPr>
        </p:nvSpPr>
        <p:spPr/>
        <p:txBody>
          <a:bodyPr/>
          <a:lstStyle/>
          <a:p>
            <a:r>
              <a:rPr lang="en-US" dirty="0"/>
              <a:t>  </a:t>
            </a:r>
          </a:p>
        </p:txBody>
      </p:sp>
      <p:pic>
        <p:nvPicPr>
          <p:cNvPr id="4" name="Content Placeholder 3">
            <a:extLst>
              <a:ext uri="{FF2B5EF4-FFF2-40B4-BE49-F238E27FC236}">
                <a16:creationId xmlns:a16="http://schemas.microsoft.com/office/drawing/2014/main" id="{627D8A54-19FA-4303-934F-F820D7A35396}"/>
              </a:ext>
            </a:extLst>
          </p:cNvPr>
          <p:cNvPicPr>
            <a:picLocks noGrp="1" noChangeAspect="1"/>
          </p:cNvPicPr>
          <p:nvPr>
            <p:ph idx="1"/>
          </p:nvPr>
        </p:nvPicPr>
        <p:blipFill>
          <a:blip r:embed="rId2"/>
          <a:stretch>
            <a:fillRect/>
          </a:stretch>
        </p:blipFill>
        <p:spPr>
          <a:xfrm>
            <a:off x="1040000" y="1185502"/>
            <a:ext cx="9364382" cy="3829584"/>
          </a:xfrm>
          <a:prstGeom prst="rect">
            <a:avLst/>
          </a:prstGeom>
        </p:spPr>
      </p:pic>
    </p:spTree>
    <p:extLst>
      <p:ext uri="{BB962C8B-B14F-4D97-AF65-F5344CB8AC3E}">
        <p14:creationId xmlns:p14="http://schemas.microsoft.com/office/powerpoint/2010/main" val="2080302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4D66C-FA72-45F6-A59C-50B7DB737228}"/>
              </a:ext>
            </a:extLst>
          </p:cNvPr>
          <p:cNvSpPr>
            <a:spLocks noGrp="1"/>
          </p:cNvSpPr>
          <p:nvPr>
            <p:ph type="title"/>
          </p:nvPr>
        </p:nvSpPr>
        <p:spPr/>
        <p:txBody>
          <a:bodyPr/>
          <a:lstStyle/>
          <a:p>
            <a:r>
              <a:rPr lang="en-US" dirty="0"/>
              <a:t>Event Registration – Online</a:t>
            </a:r>
          </a:p>
        </p:txBody>
      </p:sp>
      <p:sp>
        <p:nvSpPr>
          <p:cNvPr id="3" name="Content Placeholder 2">
            <a:extLst>
              <a:ext uri="{FF2B5EF4-FFF2-40B4-BE49-F238E27FC236}">
                <a16:creationId xmlns:a16="http://schemas.microsoft.com/office/drawing/2014/main" id="{1734C451-08D6-4315-9C0B-8BA7B288BFDB}"/>
              </a:ext>
            </a:extLst>
          </p:cNvPr>
          <p:cNvSpPr>
            <a:spLocks noGrp="1"/>
          </p:cNvSpPr>
          <p:nvPr>
            <p:ph idx="1"/>
          </p:nvPr>
        </p:nvSpPr>
        <p:spPr/>
        <p:txBody>
          <a:bodyPr/>
          <a:lstStyle/>
          <a:p>
            <a:endParaRPr lang="en-US" dirty="0"/>
          </a:p>
          <a:p>
            <a:r>
              <a:rPr lang="en-US" dirty="0"/>
              <a:t>Conference Registration – Sites are to register attendee(s) to the conference </a:t>
            </a:r>
          </a:p>
          <a:p>
            <a:r>
              <a:rPr lang="en-US" dirty="0"/>
              <a:t>	• Online registration – If a payment is required when registering online, 	choose one of the five payment types (in order identified below, as 	</a:t>
            </a:r>
            <a:r>
              <a:rPr lang="en-US" u="sng" dirty="0"/>
              <a:t>registration permits</a:t>
            </a:r>
            <a:r>
              <a:rPr lang="en-US" dirty="0"/>
              <a:t>): </a:t>
            </a:r>
          </a:p>
          <a:p>
            <a:r>
              <a:rPr lang="en-US" dirty="0"/>
              <a:t>		1. Bill me later </a:t>
            </a:r>
          </a:p>
          <a:p>
            <a:r>
              <a:rPr lang="en-US" dirty="0"/>
              <a:t>		2. Purchase Order </a:t>
            </a:r>
          </a:p>
          <a:p>
            <a:r>
              <a:rPr lang="en-US" dirty="0"/>
              <a:t>		3. Check</a:t>
            </a:r>
          </a:p>
          <a:p>
            <a:r>
              <a:rPr lang="en-US" dirty="0"/>
              <a:t>		4. Credit card ONLY </a:t>
            </a:r>
          </a:p>
          <a:p>
            <a:r>
              <a:rPr lang="en-US" dirty="0"/>
              <a:t>		5. Mail-in registration ONLY</a:t>
            </a:r>
          </a:p>
        </p:txBody>
      </p:sp>
    </p:spTree>
    <p:extLst>
      <p:ext uri="{BB962C8B-B14F-4D97-AF65-F5344CB8AC3E}">
        <p14:creationId xmlns:p14="http://schemas.microsoft.com/office/powerpoint/2010/main" val="2180984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5C230-5333-4339-8528-9A8CCD5F7E84}"/>
              </a:ext>
            </a:extLst>
          </p:cNvPr>
          <p:cNvSpPr>
            <a:spLocks noGrp="1"/>
          </p:cNvSpPr>
          <p:nvPr>
            <p:ph type="title"/>
          </p:nvPr>
        </p:nvSpPr>
        <p:spPr/>
        <p:txBody>
          <a:bodyPr/>
          <a:lstStyle/>
          <a:p>
            <a:r>
              <a:rPr lang="en-US" dirty="0"/>
              <a:t>Event Registration – Internal Processing</a:t>
            </a:r>
          </a:p>
        </p:txBody>
      </p:sp>
      <p:sp>
        <p:nvSpPr>
          <p:cNvPr id="3" name="Content Placeholder 2">
            <a:extLst>
              <a:ext uri="{FF2B5EF4-FFF2-40B4-BE49-F238E27FC236}">
                <a16:creationId xmlns:a16="http://schemas.microsoft.com/office/drawing/2014/main" id="{42F5F54A-C649-4662-9FF3-7639CD4E87AD}"/>
              </a:ext>
            </a:extLst>
          </p:cNvPr>
          <p:cNvSpPr>
            <a:spLocks noGrp="1"/>
          </p:cNvSpPr>
          <p:nvPr>
            <p:ph idx="1"/>
          </p:nvPr>
        </p:nvSpPr>
        <p:spPr/>
        <p:txBody>
          <a:bodyPr>
            <a:normAutofit/>
          </a:bodyPr>
          <a:lstStyle/>
          <a:p>
            <a:pPr marL="457200" indent="-457200">
              <a:buAutoNum type="arabicPeriod"/>
            </a:pPr>
            <a:endParaRPr lang="en-US" sz="2000" b="1" u="sng" dirty="0"/>
          </a:p>
          <a:p>
            <a:pPr marL="457200" indent="-457200">
              <a:buAutoNum type="arabicPeriod"/>
            </a:pPr>
            <a:r>
              <a:rPr lang="en-US" sz="2000" b="1" u="sng" dirty="0"/>
              <a:t>Bill me later </a:t>
            </a:r>
            <a:r>
              <a:rPr lang="en-US" sz="2000" dirty="0"/>
              <a:t>– an invoice will be sent to the attendee(s) or to the person registering </a:t>
            </a:r>
          </a:p>
          <a:p>
            <a:pPr marL="457200" indent="-457200">
              <a:buAutoNum type="arabicPeriod"/>
            </a:pPr>
            <a:r>
              <a:rPr lang="en-US" sz="2000" b="1" u="sng" dirty="0"/>
              <a:t>Purchase Order </a:t>
            </a:r>
            <a:r>
              <a:rPr lang="en-US" sz="2000" dirty="0"/>
              <a:t>– enter “PO TO FOLLOW” if a PO number is needed to complete the registration </a:t>
            </a:r>
          </a:p>
          <a:p>
            <a:pPr marL="457200" indent="-457200">
              <a:buAutoNum type="arabicPeriod"/>
            </a:pPr>
            <a:r>
              <a:rPr lang="en-US" sz="2000" b="1" u="sng" dirty="0"/>
              <a:t>Check</a:t>
            </a:r>
            <a:r>
              <a:rPr lang="en-US" sz="2000" dirty="0"/>
              <a:t> – enter “CHECK TO FOLLOW” if a check number is needed to complete the registration. Print the registration confirmation(s) and/or invoice(s) and attach to the CAR(s). It should show the information/registration number(s) and the payment instructions. Purchasing will process the requisition for the payment (PO or check) when the approved CAR(s) is/are received. </a:t>
            </a:r>
          </a:p>
          <a:p>
            <a:pPr marL="457200" indent="-457200">
              <a:buAutoNum type="arabicPeriod"/>
            </a:pPr>
            <a:r>
              <a:rPr lang="en-US" sz="2000" b="1" u="sng" dirty="0"/>
              <a:t>Credit card ONLY </a:t>
            </a:r>
            <a:r>
              <a:rPr lang="en-US" sz="2000" dirty="0"/>
              <a:t>– If none of the above payment types are acceptable and the registration payment is by credit card ONLY, print and completely fill out the registration form(s) and attach to the CAR(s). Purchasing will register the attendee(s) online using the District credit card when the approved CAR(s) is/are received. Confirmation(s) will then be forwarded to the attendee(s). </a:t>
            </a:r>
          </a:p>
          <a:p>
            <a:pPr marL="457200" indent="-457200">
              <a:buAutoNum type="arabicPeriod"/>
            </a:pPr>
            <a:r>
              <a:rPr lang="en-US" sz="2000" b="1" u="sng" dirty="0"/>
              <a:t>Mail-in registration ONLY </a:t>
            </a:r>
            <a:r>
              <a:rPr lang="en-US" sz="2000" dirty="0"/>
              <a:t>– Print and completely fill out the registration form(s) and attach to the CAR(s). Purchasing will process the requisition for the check and Accounts Payable will mail the check payment along with the registration form(s) to the vendor.</a:t>
            </a:r>
          </a:p>
        </p:txBody>
      </p:sp>
    </p:spTree>
    <p:extLst>
      <p:ext uri="{BB962C8B-B14F-4D97-AF65-F5344CB8AC3E}">
        <p14:creationId xmlns:p14="http://schemas.microsoft.com/office/powerpoint/2010/main" val="3187340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3691-7CFD-4B2F-8E16-3D35749FFE76}"/>
              </a:ext>
            </a:extLst>
          </p:cNvPr>
          <p:cNvSpPr>
            <a:spLocks noGrp="1"/>
          </p:cNvSpPr>
          <p:nvPr>
            <p:ph type="title"/>
          </p:nvPr>
        </p:nvSpPr>
        <p:spPr/>
        <p:txBody>
          <a:bodyPr/>
          <a:lstStyle/>
          <a:p>
            <a:r>
              <a:rPr lang="en-US" dirty="0"/>
              <a:t>Transportation</a:t>
            </a:r>
          </a:p>
        </p:txBody>
      </p:sp>
      <p:sp>
        <p:nvSpPr>
          <p:cNvPr id="3" name="Content Placeholder 2">
            <a:extLst>
              <a:ext uri="{FF2B5EF4-FFF2-40B4-BE49-F238E27FC236}">
                <a16:creationId xmlns:a16="http://schemas.microsoft.com/office/drawing/2014/main" id="{5C133751-1AAF-4598-ACC9-B59D4F0B4AAF}"/>
              </a:ext>
            </a:extLst>
          </p:cNvPr>
          <p:cNvSpPr>
            <a:spLocks noGrp="1"/>
          </p:cNvSpPr>
          <p:nvPr>
            <p:ph idx="1"/>
          </p:nvPr>
        </p:nvSpPr>
        <p:spPr/>
        <p:txBody>
          <a:bodyPr>
            <a:normAutofit/>
          </a:bodyPr>
          <a:lstStyle/>
          <a:p>
            <a:r>
              <a:rPr lang="en-US" sz="2600" b="1" dirty="0"/>
              <a:t>TRANSPORTATION</a:t>
            </a:r>
            <a:r>
              <a:rPr lang="en-US" sz="2600" dirty="0"/>
              <a:t> – Choose the most appropriate method of travel to and from the event. The mode of transportation will be determined based on the least expensive method. Carpooling is strongly encouraged. </a:t>
            </a:r>
          </a:p>
          <a:p>
            <a:pPr marL="514350" indent="-514350">
              <a:buAutoNum type="alphaUcPeriod"/>
            </a:pPr>
            <a:r>
              <a:rPr lang="en-US" sz="2600" b="1" dirty="0"/>
              <a:t>Air Travel </a:t>
            </a:r>
            <a:r>
              <a:rPr lang="en-US" sz="2600" dirty="0"/>
              <a:t>– Complete the Air Travel Worksheet and attach to the CAR(s). 		</a:t>
            </a:r>
            <a:r>
              <a:rPr lang="en-US" sz="2600" b="1" dirty="0">
                <a:solidFill>
                  <a:srgbClr val="FF0000"/>
                </a:solidFill>
              </a:rPr>
              <a:t>Attendee’s legal name MUST MATCH the government 				issued identification, i.e., Driver’s License/ID, Passport </a:t>
            </a:r>
          </a:p>
          <a:p>
            <a:pPr marL="514350" indent="-514350">
              <a:buAutoNum type="alphaUcPeriod"/>
            </a:pPr>
            <a:r>
              <a:rPr lang="en-US" sz="2600" b="1" dirty="0"/>
              <a:t>Personal Vehicle </a:t>
            </a:r>
            <a:r>
              <a:rPr lang="en-US" sz="2600" dirty="0"/>
              <a:t>– Calculate mileage to/from the conference or to/from airport, if travel by air to the conference and attach a map printout to the CAR(s). </a:t>
            </a:r>
          </a:p>
          <a:p>
            <a:pPr marL="514350" indent="-514350">
              <a:buAutoNum type="alphaUcPeriod"/>
            </a:pPr>
            <a:r>
              <a:rPr lang="en-US" sz="2600" b="1" dirty="0"/>
              <a:t>Other Expenses </a:t>
            </a:r>
            <a:r>
              <a:rPr lang="en-US" sz="2600" dirty="0"/>
              <a:t>– Calculate/estimate parking, taxi, ride share, commuter, and bridge toll </a:t>
            </a:r>
          </a:p>
          <a:p>
            <a:pPr marL="514350" indent="-514350">
              <a:buAutoNum type="alphaUcPeriod"/>
            </a:pPr>
            <a:r>
              <a:rPr lang="en-US" sz="2600" b="1" dirty="0"/>
              <a:t>*Other Costs </a:t>
            </a:r>
            <a:r>
              <a:rPr lang="en-US" sz="2600" dirty="0"/>
              <a:t>– Calculate baggage fees and list them in the Other Costs section on the CAR.</a:t>
            </a:r>
          </a:p>
        </p:txBody>
      </p:sp>
    </p:spTree>
    <p:extLst>
      <p:ext uri="{BB962C8B-B14F-4D97-AF65-F5344CB8AC3E}">
        <p14:creationId xmlns:p14="http://schemas.microsoft.com/office/powerpoint/2010/main" val="460035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97E60-8B71-4079-9197-FEB9AA39AF69}"/>
              </a:ext>
            </a:extLst>
          </p:cNvPr>
          <p:cNvSpPr>
            <a:spLocks noGrp="1"/>
          </p:cNvSpPr>
          <p:nvPr>
            <p:ph type="title"/>
          </p:nvPr>
        </p:nvSpPr>
        <p:spPr/>
        <p:txBody>
          <a:bodyPr/>
          <a:lstStyle/>
          <a:p>
            <a:r>
              <a:rPr lang="en-US" dirty="0"/>
              <a:t>Transportation - Air Travel</a:t>
            </a:r>
          </a:p>
        </p:txBody>
      </p:sp>
      <p:sp>
        <p:nvSpPr>
          <p:cNvPr id="3" name="Content Placeholder 2">
            <a:extLst>
              <a:ext uri="{FF2B5EF4-FFF2-40B4-BE49-F238E27FC236}">
                <a16:creationId xmlns:a16="http://schemas.microsoft.com/office/drawing/2014/main" id="{A9C43257-3806-4F1E-B952-98DAA1006ACB}"/>
              </a:ext>
            </a:extLst>
          </p:cNvPr>
          <p:cNvSpPr>
            <a:spLocks noGrp="1"/>
          </p:cNvSpPr>
          <p:nvPr>
            <p:ph idx="1"/>
          </p:nvPr>
        </p:nvSpPr>
        <p:spPr/>
        <p:txBody>
          <a:bodyPr/>
          <a:lstStyle/>
          <a:p>
            <a:endParaRPr lang="en-US" sz="2000" dirty="0"/>
          </a:p>
          <a:p>
            <a:r>
              <a:rPr lang="en-US" dirty="0"/>
              <a:t>• Air travel is authorized when is determined that air transportation is advantageous to the conduct of District business. The most economical air travel must be used, including the use of discounted and special rates.</a:t>
            </a:r>
          </a:p>
          <a:p>
            <a:r>
              <a:rPr lang="en-US" dirty="0"/>
              <a:t> </a:t>
            </a:r>
          </a:p>
          <a:p>
            <a:r>
              <a:rPr lang="en-US" dirty="0"/>
              <a:t>• The Air Travel Worksheet must be completed, attached to the Conference Attendance Request, and forwarded for approval. </a:t>
            </a:r>
          </a:p>
          <a:p>
            <a:endParaRPr lang="en-US" dirty="0"/>
          </a:p>
          <a:p>
            <a:r>
              <a:rPr lang="en-US" dirty="0"/>
              <a:t>• Ticket cost estimates may be determined by referencing online ticketing services such as </a:t>
            </a:r>
            <a:r>
              <a:rPr lang="en-US" u="sng" dirty="0">
                <a:solidFill>
                  <a:srgbClr val="9CB844"/>
                </a:solidFill>
              </a:rPr>
              <a:t>www.southwest.com</a:t>
            </a:r>
            <a:r>
              <a:rPr lang="en-US" dirty="0"/>
              <a:t>, </a:t>
            </a:r>
            <a:r>
              <a:rPr lang="en-US" u="sng" dirty="0">
                <a:solidFill>
                  <a:srgbClr val="9CB844"/>
                </a:solidFill>
              </a:rPr>
              <a:t>www.kayak.com</a:t>
            </a:r>
            <a:r>
              <a:rPr lang="en-US" dirty="0"/>
              <a:t>, and </a:t>
            </a:r>
            <a:r>
              <a:rPr lang="en-US" u="sng" dirty="0">
                <a:solidFill>
                  <a:srgbClr val="9CB844"/>
                </a:solidFill>
              </a:rPr>
              <a:t>www.hotwire.com</a:t>
            </a:r>
          </a:p>
        </p:txBody>
      </p:sp>
    </p:spTree>
    <p:extLst>
      <p:ext uri="{BB962C8B-B14F-4D97-AF65-F5344CB8AC3E}">
        <p14:creationId xmlns:p14="http://schemas.microsoft.com/office/powerpoint/2010/main" val="196212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FD56C-39E4-4D7F-B884-4E823DE254AD}"/>
              </a:ext>
            </a:extLst>
          </p:cNvPr>
          <p:cNvSpPr>
            <a:spLocks noGrp="1"/>
          </p:cNvSpPr>
          <p:nvPr>
            <p:ph type="title"/>
          </p:nvPr>
        </p:nvSpPr>
        <p:spPr/>
        <p:txBody>
          <a:bodyPr/>
          <a:lstStyle/>
          <a:p>
            <a:r>
              <a:rPr lang="en-US" dirty="0"/>
              <a:t>Transportation - Air Travel – cont’d</a:t>
            </a:r>
          </a:p>
        </p:txBody>
      </p:sp>
      <p:sp>
        <p:nvSpPr>
          <p:cNvPr id="3" name="Content Placeholder 2">
            <a:extLst>
              <a:ext uri="{FF2B5EF4-FFF2-40B4-BE49-F238E27FC236}">
                <a16:creationId xmlns:a16="http://schemas.microsoft.com/office/drawing/2014/main" id="{B6E5AADD-4D25-4C11-BE0D-ABBA24A43DEF}"/>
              </a:ext>
            </a:extLst>
          </p:cNvPr>
          <p:cNvSpPr>
            <a:spLocks noGrp="1"/>
          </p:cNvSpPr>
          <p:nvPr>
            <p:ph idx="1"/>
          </p:nvPr>
        </p:nvSpPr>
        <p:spPr/>
        <p:txBody>
          <a:bodyPr/>
          <a:lstStyle/>
          <a:p>
            <a:endParaRPr lang="en-US" sz="2000" dirty="0"/>
          </a:p>
          <a:p>
            <a:r>
              <a:rPr lang="en-US" sz="2600" dirty="0"/>
              <a:t>• Upon receipt of the completed CAR, the Purchasing Department will purchase tickets in accordance with the policies outlined below. Purchasing will contact the originator in the event that alternate flights must be used or the actual ticket price exceeds the estimate by more than $50. </a:t>
            </a:r>
          </a:p>
          <a:p>
            <a:r>
              <a:rPr lang="en-US" sz="2600" dirty="0"/>
              <a:t>• The CAR must be submitted to Purchasing no later than 21 days prior to departure. </a:t>
            </a:r>
            <a:r>
              <a:rPr lang="en-US" sz="2600" u="sng" dirty="0"/>
              <a:t>It’s the responsibility of the principal or department head to ensure that the CAR is submitted prior to the deadline</a:t>
            </a:r>
            <a:r>
              <a:rPr lang="en-US" sz="2600" dirty="0"/>
              <a:t>. </a:t>
            </a:r>
          </a:p>
          <a:p>
            <a:r>
              <a:rPr lang="en-US" sz="2600" b="1" dirty="0"/>
              <a:t>• Failure to submit the CAR prior to the 21-day deadline may result in unnecessary and excessive travel costs that will be charged to the originating school or department.</a:t>
            </a:r>
          </a:p>
        </p:txBody>
      </p:sp>
    </p:spTree>
    <p:extLst>
      <p:ext uri="{BB962C8B-B14F-4D97-AF65-F5344CB8AC3E}">
        <p14:creationId xmlns:p14="http://schemas.microsoft.com/office/powerpoint/2010/main" val="1800611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F04F-6CD3-45E4-9FFF-3BB7B34E12E6}"/>
              </a:ext>
            </a:extLst>
          </p:cNvPr>
          <p:cNvSpPr>
            <a:spLocks noGrp="1"/>
          </p:cNvSpPr>
          <p:nvPr>
            <p:ph type="title"/>
          </p:nvPr>
        </p:nvSpPr>
        <p:spPr/>
        <p:txBody>
          <a:bodyPr/>
          <a:lstStyle/>
          <a:p>
            <a:r>
              <a:rPr lang="en-US" dirty="0"/>
              <a:t>Transportation - Air Travel – cont’d</a:t>
            </a:r>
          </a:p>
        </p:txBody>
      </p:sp>
      <p:sp>
        <p:nvSpPr>
          <p:cNvPr id="3" name="Content Placeholder 2">
            <a:extLst>
              <a:ext uri="{FF2B5EF4-FFF2-40B4-BE49-F238E27FC236}">
                <a16:creationId xmlns:a16="http://schemas.microsoft.com/office/drawing/2014/main" id="{1AF0255C-6879-4499-BB48-0EB3EADAE45E}"/>
              </a:ext>
            </a:extLst>
          </p:cNvPr>
          <p:cNvSpPr>
            <a:spLocks noGrp="1"/>
          </p:cNvSpPr>
          <p:nvPr>
            <p:ph idx="1"/>
          </p:nvPr>
        </p:nvSpPr>
        <p:spPr/>
        <p:txBody>
          <a:bodyPr/>
          <a:lstStyle/>
          <a:p>
            <a:r>
              <a:rPr lang="en-US" sz="2600" dirty="0"/>
              <a:t>• Charges for classes of service other than economy (e.g., Business or First Class) are considered privileged and ineligible except when travel in such classes would result in overall transportation cost savings. </a:t>
            </a:r>
          </a:p>
          <a:p>
            <a:r>
              <a:rPr lang="en-US" sz="2600" dirty="0"/>
              <a:t>• In an effort to minimize air travel costs, the following options will be considered and utilized: </a:t>
            </a:r>
          </a:p>
          <a:p>
            <a:r>
              <a:rPr lang="en-US" sz="2400" dirty="0"/>
              <a:t>	• Connecting versus nonstop flights </a:t>
            </a:r>
          </a:p>
          <a:p>
            <a:r>
              <a:rPr lang="en-US" sz="2400" dirty="0"/>
              <a:t>	• Departing earlier or later compared to the preferred departure time </a:t>
            </a:r>
          </a:p>
          <a:p>
            <a:r>
              <a:rPr lang="en-US" sz="2400" dirty="0"/>
              <a:t>	• Utilizing alternative airports </a:t>
            </a:r>
          </a:p>
          <a:p>
            <a:r>
              <a:rPr lang="en-US" sz="2400" dirty="0"/>
              <a:t>	• Utilizing alternative cities </a:t>
            </a:r>
          </a:p>
          <a:p>
            <a:r>
              <a:rPr lang="en-US" sz="2400" dirty="0"/>
              <a:t>	• Utilizing discount, low cost airlines </a:t>
            </a:r>
          </a:p>
          <a:p>
            <a:r>
              <a:rPr lang="en-US" sz="2400" dirty="0"/>
              <a:t>	• Exploring alternative arrival and/or departure dates</a:t>
            </a:r>
          </a:p>
        </p:txBody>
      </p:sp>
    </p:spTree>
    <p:extLst>
      <p:ext uri="{BB962C8B-B14F-4D97-AF65-F5344CB8AC3E}">
        <p14:creationId xmlns:p14="http://schemas.microsoft.com/office/powerpoint/2010/main" val="35025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9003-250F-49D6-9221-0E8A007E69CE}"/>
              </a:ext>
            </a:extLst>
          </p:cNvPr>
          <p:cNvSpPr>
            <a:spLocks noGrp="1"/>
          </p:cNvSpPr>
          <p:nvPr>
            <p:ph type="title"/>
          </p:nvPr>
        </p:nvSpPr>
        <p:spPr/>
        <p:txBody>
          <a:bodyPr/>
          <a:lstStyle/>
          <a:p>
            <a:r>
              <a:rPr lang="en-US" dirty="0"/>
              <a:t>Transportation - Air Travel – cont’d</a:t>
            </a:r>
          </a:p>
        </p:txBody>
      </p:sp>
      <p:sp>
        <p:nvSpPr>
          <p:cNvPr id="3" name="Content Placeholder 2">
            <a:extLst>
              <a:ext uri="{FF2B5EF4-FFF2-40B4-BE49-F238E27FC236}">
                <a16:creationId xmlns:a16="http://schemas.microsoft.com/office/drawing/2014/main" id="{EF94164C-DDB3-4018-A016-866DC0E7C103}"/>
              </a:ext>
            </a:extLst>
          </p:cNvPr>
          <p:cNvSpPr>
            <a:spLocks noGrp="1"/>
          </p:cNvSpPr>
          <p:nvPr>
            <p:ph idx="1"/>
          </p:nvPr>
        </p:nvSpPr>
        <p:spPr/>
        <p:txBody>
          <a:bodyPr>
            <a:normAutofit/>
          </a:bodyPr>
          <a:lstStyle/>
          <a:p>
            <a:endParaRPr lang="en-US" sz="1800" dirty="0"/>
          </a:p>
          <a:p>
            <a:r>
              <a:rPr lang="en-US" sz="2400" dirty="0"/>
              <a:t>• To the extent permitted by law and rules of each airline, any frequent mileage, bonus points or premiums---such as discounts on future fares received as a result of travel on official District business---accrues to the District.</a:t>
            </a:r>
          </a:p>
          <a:p>
            <a:r>
              <a:rPr lang="en-US" dirty="0"/>
              <a:t> IMPORTANT NOTE: </a:t>
            </a:r>
          </a:p>
          <a:p>
            <a:r>
              <a:rPr lang="en-US" sz="2400" dirty="0"/>
              <a:t>• Cancelling flights and changing itineraries or flight times after tickets have been purchased is strongly discouraged because it results in excessive costs to the District. </a:t>
            </a:r>
          </a:p>
          <a:p>
            <a:r>
              <a:rPr lang="en-US" sz="2400" dirty="0"/>
              <a:t>• Please attempt to limit such modifications to instances of illness or emergency only. </a:t>
            </a:r>
          </a:p>
          <a:p>
            <a:r>
              <a:rPr lang="en-US" sz="2400" dirty="0"/>
              <a:t>• Please notify your site administrator in such cases. </a:t>
            </a:r>
          </a:p>
          <a:p>
            <a:r>
              <a:rPr lang="en-US" sz="2400" dirty="0"/>
              <a:t>• </a:t>
            </a:r>
            <a:r>
              <a:rPr lang="en-US" sz="2400" b="1" dirty="0"/>
              <a:t>Any costs for such modifications will be the responsibility of the originating school or department.</a:t>
            </a:r>
          </a:p>
        </p:txBody>
      </p:sp>
    </p:spTree>
    <p:extLst>
      <p:ext uri="{BB962C8B-B14F-4D97-AF65-F5344CB8AC3E}">
        <p14:creationId xmlns:p14="http://schemas.microsoft.com/office/powerpoint/2010/main" val="1082504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6758-EAC7-1E36-CBCD-59BBCC1856C7}"/>
              </a:ext>
            </a:extLst>
          </p:cNvPr>
          <p:cNvSpPr>
            <a:spLocks noGrp="1"/>
          </p:cNvSpPr>
          <p:nvPr>
            <p:ph type="title"/>
          </p:nvPr>
        </p:nvSpPr>
        <p:spPr/>
        <p:txBody>
          <a:bodyPr/>
          <a:lstStyle/>
          <a:p>
            <a:r>
              <a:rPr lang="en-US" dirty="0"/>
              <a:t>  </a:t>
            </a:r>
          </a:p>
        </p:txBody>
      </p:sp>
      <p:pic>
        <p:nvPicPr>
          <p:cNvPr id="4" name="Content Placeholder 3">
            <a:extLst>
              <a:ext uri="{FF2B5EF4-FFF2-40B4-BE49-F238E27FC236}">
                <a16:creationId xmlns:a16="http://schemas.microsoft.com/office/drawing/2014/main" id="{8294CAC8-365B-4530-95FF-0F34F6CBB892}"/>
              </a:ext>
            </a:extLst>
          </p:cNvPr>
          <p:cNvPicPr>
            <a:picLocks noGrp="1" noChangeAspect="1"/>
          </p:cNvPicPr>
          <p:nvPr>
            <p:ph idx="1"/>
          </p:nvPr>
        </p:nvPicPr>
        <p:blipFill>
          <a:blip r:embed="rId2"/>
          <a:stretch>
            <a:fillRect/>
          </a:stretch>
        </p:blipFill>
        <p:spPr>
          <a:xfrm>
            <a:off x="730312" y="1142662"/>
            <a:ext cx="9193617" cy="4250274"/>
          </a:xfrm>
          <a:prstGeom prst="rect">
            <a:avLst/>
          </a:prstGeom>
        </p:spPr>
      </p:pic>
    </p:spTree>
    <p:extLst>
      <p:ext uri="{BB962C8B-B14F-4D97-AF65-F5344CB8AC3E}">
        <p14:creationId xmlns:p14="http://schemas.microsoft.com/office/powerpoint/2010/main" val="3284451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9417A-F9A6-483E-8ED0-8E381895188D}"/>
              </a:ext>
            </a:extLst>
          </p:cNvPr>
          <p:cNvSpPr>
            <a:spLocks noGrp="1"/>
          </p:cNvSpPr>
          <p:nvPr>
            <p:ph type="title"/>
          </p:nvPr>
        </p:nvSpPr>
        <p:spPr/>
        <p:txBody>
          <a:bodyPr/>
          <a:lstStyle/>
          <a:p>
            <a:r>
              <a:rPr lang="en-US" dirty="0"/>
              <a:t>Meals</a:t>
            </a:r>
          </a:p>
        </p:txBody>
      </p:sp>
      <p:sp>
        <p:nvSpPr>
          <p:cNvPr id="3" name="Content Placeholder 2">
            <a:extLst>
              <a:ext uri="{FF2B5EF4-FFF2-40B4-BE49-F238E27FC236}">
                <a16:creationId xmlns:a16="http://schemas.microsoft.com/office/drawing/2014/main" id="{18AC8A46-8A2F-430E-8F4B-8216774FCD11}"/>
              </a:ext>
            </a:extLst>
          </p:cNvPr>
          <p:cNvSpPr>
            <a:spLocks noGrp="1"/>
          </p:cNvSpPr>
          <p:nvPr>
            <p:ph idx="1"/>
          </p:nvPr>
        </p:nvSpPr>
        <p:spPr/>
        <p:txBody>
          <a:bodyPr/>
          <a:lstStyle/>
          <a:p>
            <a:endParaRPr lang="en-US" sz="1800" dirty="0"/>
          </a:p>
          <a:p>
            <a:endParaRPr lang="en-US" sz="2600" dirty="0"/>
          </a:p>
          <a:p>
            <a:r>
              <a:rPr lang="en-US" sz="2600" dirty="0"/>
              <a:t>• Employees may not claim meals provided by the state, meals included in hotel expenses or conference fees, meals included in transportation costs such as airline tickets, or meals that are otherwise provided.</a:t>
            </a:r>
          </a:p>
          <a:p>
            <a:endParaRPr lang="en-US" sz="2600" dirty="0"/>
          </a:p>
          <a:p>
            <a:r>
              <a:rPr lang="en-US" sz="2600" dirty="0"/>
              <a:t>• You can find additional information regarding travel expenses on Board Policy 3350.</a:t>
            </a:r>
          </a:p>
        </p:txBody>
      </p:sp>
    </p:spTree>
    <p:extLst>
      <p:ext uri="{BB962C8B-B14F-4D97-AF65-F5344CB8AC3E}">
        <p14:creationId xmlns:p14="http://schemas.microsoft.com/office/powerpoint/2010/main" val="2798156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54143-7E50-48F0-BF0B-74C624982382}"/>
              </a:ext>
            </a:extLst>
          </p:cNvPr>
          <p:cNvSpPr>
            <a:spLocks noGrp="1"/>
          </p:cNvSpPr>
          <p:nvPr>
            <p:ph type="title"/>
          </p:nvPr>
        </p:nvSpPr>
        <p:spPr/>
        <p:txBody>
          <a:bodyPr/>
          <a:lstStyle/>
          <a:p>
            <a:r>
              <a:rPr lang="en-US" dirty="0"/>
              <a:t>Meals – First Day of Travel</a:t>
            </a:r>
          </a:p>
        </p:txBody>
      </p:sp>
      <p:sp>
        <p:nvSpPr>
          <p:cNvPr id="3" name="Content Placeholder 2">
            <a:extLst>
              <a:ext uri="{FF2B5EF4-FFF2-40B4-BE49-F238E27FC236}">
                <a16:creationId xmlns:a16="http://schemas.microsoft.com/office/drawing/2014/main" id="{0347BFA9-F68A-41A2-9D04-706C6927A803}"/>
              </a:ext>
            </a:extLst>
          </p:cNvPr>
          <p:cNvSpPr>
            <a:spLocks noGrp="1"/>
          </p:cNvSpPr>
          <p:nvPr>
            <p:ph idx="1"/>
          </p:nvPr>
        </p:nvSpPr>
        <p:spPr/>
        <p:txBody>
          <a:bodyPr/>
          <a:lstStyle/>
          <a:p>
            <a:endParaRPr lang="en-US" dirty="0"/>
          </a:p>
          <a:p>
            <a:r>
              <a:rPr lang="en-US" dirty="0"/>
              <a:t>• </a:t>
            </a:r>
            <a:r>
              <a:rPr lang="en-US" u="sng" dirty="0"/>
              <a:t>First day of travel </a:t>
            </a:r>
          </a:p>
          <a:p>
            <a:r>
              <a:rPr lang="en-US" dirty="0"/>
              <a:t>	• Trip begins at or before 6:00 am - Breakfast may be claimed </a:t>
            </a:r>
          </a:p>
          <a:p>
            <a:r>
              <a:rPr lang="en-US" dirty="0"/>
              <a:t>	• Trip begins at or before 11:00 am - Lunch may be claimed </a:t>
            </a:r>
          </a:p>
          <a:p>
            <a:r>
              <a:rPr lang="en-US" dirty="0"/>
              <a:t>	• Trip begins at or before 5:00 pm - Dinner may be claimed</a:t>
            </a:r>
          </a:p>
        </p:txBody>
      </p:sp>
    </p:spTree>
    <p:extLst>
      <p:ext uri="{BB962C8B-B14F-4D97-AF65-F5344CB8AC3E}">
        <p14:creationId xmlns:p14="http://schemas.microsoft.com/office/powerpoint/2010/main" val="1739843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684A4-B4AE-4C32-8F2B-1E6C693070DB}"/>
              </a:ext>
            </a:extLst>
          </p:cNvPr>
          <p:cNvSpPr>
            <a:spLocks noGrp="1"/>
          </p:cNvSpPr>
          <p:nvPr>
            <p:ph type="title"/>
          </p:nvPr>
        </p:nvSpPr>
        <p:spPr/>
        <p:txBody>
          <a:bodyPr/>
          <a:lstStyle/>
          <a:p>
            <a:r>
              <a:rPr lang="en-US" dirty="0"/>
              <a:t>Meals – Continuing After 24 Hours</a:t>
            </a:r>
          </a:p>
        </p:txBody>
      </p:sp>
      <p:sp>
        <p:nvSpPr>
          <p:cNvPr id="3" name="Content Placeholder 2">
            <a:extLst>
              <a:ext uri="{FF2B5EF4-FFF2-40B4-BE49-F238E27FC236}">
                <a16:creationId xmlns:a16="http://schemas.microsoft.com/office/drawing/2014/main" id="{D65F1C76-08AC-4AA4-A057-B4E10F3AEAED}"/>
              </a:ext>
            </a:extLst>
          </p:cNvPr>
          <p:cNvSpPr>
            <a:spLocks noGrp="1"/>
          </p:cNvSpPr>
          <p:nvPr>
            <p:ph idx="1"/>
          </p:nvPr>
        </p:nvSpPr>
        <p:spPr/>
        <p:txBody>
          <a:bodyPr/>
          <a:lstStyle/>
          <a:p>
            <a:endParaRPr lang="en-US" dirty="0"/>
          </a:p>
          <a:p>
            <a:r>
              <a:rPr lang="en-US" dirty="0"/>
              <a:t>• </a:t>
            </a:r>
            <a:r>
              <a:rPr lang="en-US" u="sng" dirty="0"/>
              <a:t>Continuing after 24 hours </a:t>
            </a:r>
          </a:p>
          <a:p>
            <a:r>
              <a:rPr lang="en-US" dirty="0"/>
              <a:t>	• Trip ends at or after 8:00 am - Breakfast may be claimed </a:t>
            </a:r>
          </a:p>
          <a:p>
            <a:r>
              <a:rPr lang="en-US" dirty="0"/>
              <a:t>	• Trip ends at or after 2:00 pm - Lunch may be claimed </a:t>
            </a:r>
          </a:p>
          <a:p>
            <a:r>
              <a:rPr lang="en-US" dirty="0"/>
              <a:t>	• Trip ends at or after 7:00 pm - Dinner may be claimed</a:t>
            </a:r>
          </a:p>
        </p:txBody>
      </p:sp>
    </p:spTree>
    <p:extLst>
      <p:ext uri="{BB962C8B-B14F-4D97-AF65-F5344CB8AC3E}">
        <p14:creationId xmlns:p14="http://schemas.microsoft.com/office/powerpoint/2010/main" val="4118442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52631-E427-4C77-96F1-D8E46B8649E3}"/>
              </a:ext>
            </a:extLst>
          </p:cNvPr>
          <p:cNvSpPr>
            <a:spLocks noGrp="1"/>
          </p:cNvSpPr>
          <p:nvPr>
            <p:ph type="title"/>
          </p:nvPr>
        </p:nvSpPr>
        <p:spPr/>
        <p:txBody>
          <a:bodyPr/>
          <a:lstStyle/>
          <a:p>
            <a:r>
              <a:rPr lang="en-US" dirty="0"/>
              <a:t>Meals – Factional Day of Travel</a:t>
            </a:r>
          </a:p>
        </p:txBody>
      </p:sp>
      <p:sp>
        <p:nvSpPr>
          <p:cNvPr id="3" name="Content Placeholder 2">
            <a:extLst>
              <a:ext uri="{FF2B5EF4-FFF2-40B4-BE49-F238E27FC236}">
                <a16:creationId xmlns:a16="http://schemas.microsoft.com/office/drawing/2014/main" id="{DAA9519F-AE6D-4B67-87A1-579C7543996A}"/>
              </a:ext>
            </a:extLst>
          </p:cNvPr>
          <p:cNvSpPr>
            <a:spLocks noGrp="1"/>
          </p:cNvSpPr>
          <p:nvPr>
            <p:ph idx="1"/>
          </p:nvPr>
        </p:nvSpPr>
        <p:spPr/>
        <p:txBody>
          <a:bodyPr/>
          <a:lstStyle/>
          <a:p>
            <a:endParaRPr lang="en-US" sz="1800" b="1" u="sng" dirty="0"/>
          </a:p>
          <a:p>
            <a:r>
              <a:rPr lang="en-US" u="sng" dirty="0"/>
              <a:t>FOR TRAVEL LASTING LESS THAN 24 HOURS </a:t>
            </a:r>
          </a:p>
          <a:p>
            <a:r>
              <a:rPr lang="en-US" dirty="0"/>
              <a:t>Employees may claim breakfast and/or dinner, based on the following timeframes: </a:t>
            </a:r>
          </a:p>
          <a:p>
            <a:r>
              <a:rPr lang="en-US" dirty="0"/>
              <a:t>• </a:t>
            </a:r>
            <a:r>
              <a:rPr lang="en-US" u="sng" dirty="0"/>
              <a:t>Fractional day of travel </a:t>
            </a:r>
          </a:p>
          <a:p>
            <a:r>
              <a:rPr lang="en-US" dirty="0"/>
              <a:t>	• Trip begins at or before 6:00 am and ends at or after 9:00 am - 	Breakfast may be claimed </a:t>
            </a:r>
          </a:p>
          <a:p>
            <a:r>
              <a:rPr lang="en-US" dirty="0"/>
              <a:t>	• Trip begins at or before 4:00 pm and ends at or after 7:00 pm –</a:t>
            </a:r>
          </a:p>
          <a:p>
            <a:r>
              <a:rPr lang="en-US" dirty="0"/>
              <a:t>	Dinner may be claimed</a:t>
            </a:r>
          </a:p>
        </p:txBody>
      </p:sp>
    </p:spTree>
    <p:extLst>
      <p:ext uri="{BB962C8B-B14F-4D97-AF65-F5344CB8AC3E}">
        <p14:creationId xmlns:p14="http://schemas.microsoft.com/office/powerpoint/2010/main" val="1664349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2F64-0D94-4E5A-BF0B-8B3E1DCAF62D}"/>
              </a:ext>
            </a:extLst>
          </p:cNvPr>
          <p:cNvSpPr>
            <a:spLocks noGrp="1"/>
          </p:cNvSpPr>
          <p:nvPr>
            <p:ph type="title"/>
          </p:nvPr>
        </p:nvSpPr>
        <p:spPr/>
        <p:txBody>
          <a:bodyPr/>
          <a:lstStyle/>
          <a:p>
            <a:r>
              <a:rPr lang="en-US" dirty="0"/>
              <a:t>Changes to Attendees</a:t>
            </a:r>
          </a:p>
        </p:txBody>
      </p:sp>
      <p:sp>
        <p:nvSpPr>
          <p:cNvPr id="3" name="Content Placeholder 2">
            <a:extLst>
              <a:ext uri="{FF2B5EF4-FFF2-40B4-BE49-F238E27FC236}">
                <a16:creationId xmlns:a16="http://schemas.microsoft.com/office/drawing/2014/main" id="{D06AB614-8272-4BD4-937F-F35584DE2655}"/>
              </a:ext>
            </a:extLst>
          </p:cNvPr>
          <p:cNvSpPr>
            <a:spLocks noGrp="1"/>
          </p:cNvSpPr>
          <p:nvPr>
            <p:ph idx="1"/>
          </p:nvPr>
        </p:nvSpPr>
        <p:spPr/>
        <p:txBody>
          <a:bodyPr/>
          <a:lstStyle/>
          <a:p>
            <a:endParaRPr lang="en-US" sz="1800" dirty="0"/>
          </a:p>
          <a:p>
            <a:endParaRPr lang="en-US" sz="1800" dirty="0"/>
          </a:p>
          <a:p>
            <a:r>
              <a:rPr lang="en-US" dirty="0"/>
              <a:t>• If the site(s) deemed it necessary to replace an attendee(s) to a conference, a new CAR packet is required to be completed for the replacement(s). </a:t>
            </a:r>
          </a:p>
          <a:p>
            <a:r>
              <a:rPr lang="en-US" sz="2600" dirty="0"/>
              <a:t>	• Indicate on the top margin of the CAR who the person is replacing. </a:t>
            </a:r>
          </a:p>
          <a:p>
            <a:r>
              <a:rPr lang="en-US" sz="2600" dirty="0"/>
              <a:t>	• Submit the CAR(s) for approvals. </a:t>
            </a:r>
          </a:p>
          <a:p>
            <a:r>
              <a:rPr lang="en-US" sz="2600" dirty="0"/>
              <a:t>	• Notify Purchasing of the replacement</a:t>
            </a:r>
            <a:r>
              <a:rPr lang="en-US" dirty="0"/>
              <a:t>.</a:t>
            </a:r>
          </a:p>
        </p:txBody>
      </p:sp>
    </p:spTree>
    <p:extLst>
      <p:ext uri="{BB962C8B-B14F-4D97-AF65-F5344CB8AC3E}">
        <p14:creationId xmlns:p14="http://schemas.microsoft.com/office/powerpoint/2010/main" val="2954181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B4952-A011-4BA1-B12F-D398E6410B5B}"/>
              </a:ext>
            </a:extLst>
          </p:cNvPr>
          <p:cNvSpPr>
            <a:spLocks noGrp="1"/>
          </p:cNvSpPr>
          <p:nvPr>
            <p:ph type="title"/>
          </p:nvPr>
        </p:nvSpPr>
        <p:spPr/>
        <p:txBody>
          <a:bodyPr/>
          <a:lstStyle/>
          <a:p>
            <a:r>
              <a:rPr lang="en-US" dirty="0"/>
              <a:t>Cancellations</a:t>
            </a:r>
          </a:p>
        </p:txBody>
      </p:sp>
      <p:sp>
        <p:nvSpPr>
          <p:cNvPr id="3" name="Content Placeholder 2">
            <a:extLst>
              <a:ext uri="{FF2B5EF4-FFF2-40B4-BE49-F238E27FC236}">
                <a16:creationId xmlns:a16="http://schemas.microsoft.com/office/drawing/2014/main" id="{532BED5C-F77F-42CC-890D-AB55A63A6D26}"/>
              </a:ext>
            </a:extLst>
          </p:cNvPr>
          <p:cNvSpPr>
            <a:spLocks noGrp="1"/>
          </p:cNvSpPr>
          <p:nvPr>
            <p:ph idx="1"/>
          </p:nvPr>
        </p:nvSpPr>
        <p:spPr/>
        <p:txBody>
          <a:bodyPr/>
          <a:lstStyle/>
          <a:p>
            <a:endParaRPr lang="en-US" sz="1800" dirty="0"/>
          </a:p>
          <a:p>
            <a:r>
              <a:rPr lang="en-US" dirty="0"/>
              <a:t>Important Facts: </a:t>
            </a:r>
          </a:p>
          <a:p>
            <a:r>
              <a:rPr lang="en-US" dirty="0"/>
              <a:t>	</a:t>
            </a:r>
            <a:r>
              <a:rPr lang="en-US" sz="2400" dirty="0"/>
              <a:t>• Immediate notification to Accounts Payable </a:t>
            </a:r>
            <a:r>
              <a:rPr lang="en-US" sz="2400" b="1" i="1" u="sng" dirty="0"/>
              <a:t>and </a:t>
            </a:r>
            <a:r>
              <a:rPr lang="en-US" sz="2400" dirty="0"/>
              <a:t>Purchasing of any 	cancellation(s). </a:t>
            </a:r>
          </a:p>
          <a:p>
            <a:r>
              <a:rPr lang="en-US" sz="2400" dirty="0"/>
              <a:t>	• Site budgets are responsible for any penalties and/or non-refundable 	expenditures incurred. Such costs will be charged to the account(s) on the CAR(s). </a:t>
            </a:r>
          </a:p>
          <a:p>
            <a:r>
              <a:rPr lang="en-US" dirty="0"/>
              <a:t>• Registration </a:t>
            </a:r>
          </a:p>
          <a:p>
            <a:pPr marL="1200150" lvl="1" indent="-514350">
              <a:buAutoNum type="arabicPeriod"/>
            </a:pPr>
            <a:r>
              <a:rPr lang="en-US" dirty="0"/>
              <a:t>The site is responsible for cancelling registration to an event. </a:t>
            </a:r>
          </a:p>
          <a:p>
            <a:pPr marL="1200150" lvl="1" indent="-514350">
              <a:buAutoNum type="arabicPeriod"/>
            </a:pPr>
            <a:r>
              <a:rPr lang="en-US" dirty="0"/>
              <a:t>Notify Accounts Payable and Purchasing of the cancellation. </a:t>
            </a:r>
          </a:p>
        </p:txBody>
      </p:sp>
    </p:spTree>
    <p:extLst>
      <p:ext uri="{BB962C8B-B14F-4D97-AF65-F5344CB8AC3E}">
        <p14:creationId xmlns:p14="http://schemas.microsoft.com/office/powerpoint/2010/main" val="3646408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6A4D-A0B5-4A50-A440-C1A496950B56}"/>
              </a:ext>
            </a:extLst>
          </p:cNvPr>
          <p:cNvSpPr>
            <a:spLocks noGrp="1"/>
          </p:cNvSpPr>
          <p:nvPr>
            <p:ph type="title"/>
          </p:nvPr>
        </p:nvSpPr>
        <p:spPr/>
        <p:txBody>
          <a:bodyPr/>
          <a:lstStyle/>
          <a:p>
            <a:r>
              <a:rPr lang="en-US" dirty="0"/>
              <a:t>Cancellation (cont’d)</a:t>
            </a:r>
          </a:p>
        </p:txBody>
      </p:sp>
      <p:sp>
        <p:nvSpPr>
          <p:cNvPr id="3" name="Content Placeholder 2">
            <a:extLst>
              <a:ext uri="{FF2B5EF4-FFF2-40B4-BE49-F238E27FC236}">
                <a16:creationId xmlns:a16="http://schemas.microsoft.com/office/drawing/2014/main" id="{434D9D8E-BCC0-464D-8808-B56562A6F42B}"/>
              </a:ext>
            </a:extLst>
          </p:cNvPr>
          <p:cNvSpPr>
            <a:spLocks noGrp="1"/>
          </p:cNvSpPr>
          <p:nvPr>
            <p:ph idx="1"/>
          </p:nvPr>
        </p:nvSpPr>
        <p:spPr/>
        <p:txBody>
          <a:bodyPr>
            <a:normAutofit/>
          </a:bodyPr>
          <a:lstStyle/>
          <a:p>
            <a:endParaRPr lang="en-US" sz="1800" dirty="0"/>
          </a:p>
          <a:p>
            <a:r>
              <a:rPr lang="en-US" sz="2600" dirty="0"/>
              <a:t>• Lodging</a:t>
            </a:r>
          </a:p>
          <a:p>
            <a:pPr marL="1200150" lvl="1" indent="-514350">
              <a:buFont typeface="Arial" panose="020B0604020202020204" pitchFamily="34" charset="0"/>
              <a:buAutoNum type="arabicPeriod"/>
            </a:pPr>
            <a:r>
              <a:rPr lang="en-US" sz="2200" dirty="0"/>
              <a:t>Hotel room reservation(s) must be cancelled prior to the hotel cancellation deadline to avoid a penalty. Contact Purchasing by phone to cancel the reservation(s).</a:t>
            </a:r>
          </a:p>
          <a:p>
            <a:pPr marL="1200150" lvl="1" indent="-514350">
              <a:buFont typeface="Arial" panose="020B0604020202020204" pitchFamily="34" charset="0"/>
              <a:buAutoNum type="arabicPeriod"/>
            </a:pPr>
            <a:r>
              <a:rPr lang="en-US" sz="2200" dirty="0"/>
              <a:t>If unable to contact, attendee may cancel the reservation(s) and forward the cancellation confirmation(s) to Purchasing and Accounts Payable. </a:t>
            </a:r>
          </a:p>
          <a:p>
            <a:r>
              <a:rPr lang="en-US" sz="2600" dirty="0"/>
              <a:t>• Air travel </a:t>
            </a:r>
          </a:p>
          <a:p>
            <a:pPr marL="1200150" lvl="1" indent="-514350">
              <a:buAutoNum type="arabicPeriod"/>
            </a:pPr>
            <a:r>
              <a:rPr lang="en-US" sz="2200" dirty="0"/>
              <a:t>Contact Purchasing by phone at least 24 hours prior to the flight. </a:t>
            </a:r>
          </a:p>
          <a:p>
            <a:pPr marL="1200150" lvl="1" indent="-514350">
              <a:buAutoNum type="arabicPeriod"/>
            </a:pPr>
            <a:r>
              <a:rPr lang="en-US" sz="2200" dirty="0"/>
              <a:t>If unable to contact, the attendee(s) may cancel the flight reservation(s) and forward the cancellation confirmation(s) to Purchasing</a:t>
            </a:r>
          </a:p>
        </p:txBody>
      </p:sp>
    </p:spTree>
    <p:extLst>
      <p:ext uri="{BB962C8B-B14F-4D97-AF65-F5344CB8AC3E}">
        <p14:creationId xmlns:p14="http://schemas.microsoft.com/office/powerpoint/2010/main" val="548755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3F490-3028-41A9-9196-C3B5EAAA6B52}"/>
              </a:ext>
            </a:extLst>
          </p:cNvPr>
          <p:cNvSpPr>
            <a:spLocks noGrp="1"/>
          </p:cNvSpPr>
          <p:nvPr>
            <p:ph type="title"/>
          </p:nvPr>
        </p:nvSpPr>
        <p:spPr/>
        <p:txBody>
          <a:bodyPr/>
          <a:lstStyle/>
          <a:p>
            <a:r>
              <a:rPr lang="en-US" dirty="0"/>
              <a:t>Reimbursement of Travel Expenses</a:t>
            </a:r>
          </a:p>
        </p:txBody>
      </p:sp>
      <p:sp>
        <p:nvSpPr>
          <p:cNvPr id="3" name="Content Placeholder 2">
            <a:extLst>
              <a:ext uri="{FF2B5EF4-FFF2-40B4-BE49-F238E27FC236}">
                <a16:creationId xmlns:a16="http://schemas.microsoft.com/office/drawing/2014/main" id="{B9819F07-7EBB-40AF-9A27-4104D0DCB284}"/>
              </a:ext>
            </a:extLst>
          </p:cNvPr>
          <p:cNvSpPr>
            <a:spLocks noGrp="1"/>
          </p:cNvSpPr>
          <p:nvPr>
            <p:ph idx="1"/>
          </p:nvPr>
        </p:nvSpPr>
        <p:spPr/>
        <p:txBody>
          <a:bodyPr/>
          <a:lstStyle/>
          <a:p>
            <a:endParaRPr lang="en-US" sz="2600" dirty="0"/>
          </a:p>
          <a:p>
            <a:r>
              <a:rPr lang="en-US" sz="2600" dirty="0"/>
              <a:t>•Submit Conference Reimbursement forms no later than </a:t>
            </a:r>
            <a:r>
              <a:rPr lang="en-US" sz="2600" b="1" dirty="0"/>
              <a:t>ten days after the conference. </a:t>
            </a:r>
          </a:p>
          <a:p>
            <a:r>
              <a:rPr lang="en-US" sz="2600" dirty="0"/>
              <a:t>• Attach a copy (preferably an approved copy) of the Conference Attendance Request form. </a:t>
            </a:r>
          </a:p>
          <a:p>
            <a:r>
              <a:rPr lang="en-US" sz="2600" dirty="0"/>
              <a:t>• Attach </a:t>
            </a:r>
            <a:r>
              <a:rPr lang="en-US" sz="2600" b="1" i="1" dirty="0">
                <a:solidFill>
                  <a:srgbClr val="FF0000"/>
                </a:solidFill>
              </a:rPr>
              <a:t>original</a:t>
            </a:r>
            <a:r>
              <a:rPr lang="en-US" sz="2600" dirty="0"/>
              <a:t> receipts, if any, and a copy of the hotel folio showing the room charges for the time stayed and the amount the District paid. (This should net to zero.) </a:t>
            </a:r>
          </a:p>
        </p:txBody>
      </p:sp>
    </p:spTree>
    <p:extLst>
      <p:ext uri="{BB962C8B-B14F-4D97-AF65-F5344CB8AC3E}">
        <p14:creationId xmlns:p14="http://schemas.microsoft.com/office/powerpoint/2010/main" val="2767850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090BC-24F5-4940-8974-8B7B92E896D2}"/>
              </a:ext>
            </a:extLst>
          </p:cNvPr>
          <p:cNvSpPr>
            <a:spLocks noGrp="1"/>
          </p:cNvSpPr>
          <p:nvPr>
            <p:ph type="title"/>
          </p:nvPr>
        </p:nvSpPr>
        <p:spPr/>
        <p:txBody>
          <a:bodyPr/>
          <a:lstStyle/>
          <a:p>
            <a:r>
              <a:rPr lang="en-US" dirty="0"/>
              <a:t>  </a:t>
            </a:r>
          </a:p>
        </p:txBody>
      </p:sp>
      <p:pic>
        <p:nvPicPr>
          <p:cNvPr id="4" name="Content Placeholder 3">
            <a:extLst>
              <a:ext uri="{FF2B5EF4-FFF2-40B4-BE49-F238E27FC236}">
                <a16:creationId xmlns:a16="http://schemas.microsoft.com/office/drawing/2014/main" id="{0BAE2077-022A-45ED-975E-4D6ED5317B14}"/>
              </a:ext>
            </a:extLst>
          </p:cNvPr>
          <p:cNvPicPr>
            <a:picLocks noGrp="1" noChangeAspect="1"/>
          </p:cNvPicPr>
          <p:nvPr>
            <p:ph idx="1"/>
          </p:nvPr>
        </p:nvPicPr>
        <p:blipFill>
          <a:blip r:embed="rId2"/>
          <a:stretch>
            <a:fillRect/>
          </a:stretch>
        </p:blipFill>
        <p:spPr>
          <a:xfrm>
            <a:off x="1051481" y="1095542"/>
            <a:ext cx="9431066" cy="4296375"/>
          </a:xfrm>
          <a:prstGeom prst="rect">
            <a:avLst/>
          </a:prstGeom>
        </p:spPr>
      </p:pic>
    </p:spTree>
    <p:extLst>
      <p:ext uri="{BB962C8B-B14F-4D97-AF65-F5344CB8AC3E}">
        <p14:creationId xmlns:p14="http://schemas.microsoft.com/office/powerpoint/2010/main" val="24512868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EBD33-3280-483A-8FC1-4D58938E98F6}"/>
              </a:ext>
            </a:extLst>
          </p:cNvPr>
          <p:cNvSpPr>
            <a:spLocks noGrp="1"/>
          </p:cNvSpPr>
          <p:nvPr>
            <p:ph type="title"/>
          </p:nvPr>
        </p:nvSpPr>
        <p:spPr/>
        <p:txBody>
          <a:bodyPr/>
          <a:lstStyle/>
          <a:p>
            <a:r>
              <a:rPr lang="en-US" dirty="0"/>
              <a:t>BP 3350 – Travel Expenses</a:t>
            </a:r>
          </a:p>
        </p:txBody>
      </p:sp>
      <p:sp>
        <p:nvSpPr>
          <p:cNvPr id="3" name="Content Placeholder 2">
            <a:extLst>
              <a:ext uri="{FF2B5EF4-FFF2-40B4-BE49-F238E27FC236}">
                <a16:creationId xmlns:a16="http://schemas.microsoft.com/office/drawing/2014/main" id="{12DD5B0E-1A11-41AD-A919-9F9D0390FE86}"/>
              </a:ext>
            </a:extLst>
          </p:cNvPr>
          <p:cNvSpPr>
            <a:spLocks noGrp="1"/>
          </p:cNvSpPr>
          <p:nvPr>
            <p:ph idx="1"/>
          </p:nvPr>
        </p:nvSpPr>
        <p:spPr/>
        <p:txBody>
          <a:bodyPr>
            <a:normAutofit/>
          </a:bodyPr>
          <a:lstStyle/>
          <a:p>
            <a:endParaRPr lang="en-US" sz="1800" dirty="0"/>
          </a:p>
          <a:p>
            <a:r>
              <a:rPr lang="en-US" sz="2600" dirty="0"/>
              <a:t>• “The Governing Board shall authorize payment for actual expenses, including travel, incurred by any employee performing authorized services for the District. </a:t>
            </a:r>
          </a:p>
          <a:p>
            <a:r>
              <a:rPr lang="en-US" sz="2600" dirty="0"/>
              <a:t>• Reimbursement rates are noted below: </a:t>
            </a:r>
          </a:p>
          <a:p>
            <a:pPr marL="1200150" lvl="1" indent="-514350">
              <a:buAutoNum type="arabicPeriod"/>
            </a:pPr>
            <a:r>
              <a:rPr lang="en-US" sz="2600" dirty="0"/>
              <a:t>Meal/Lodging Per Diem Allowance </a:t>
            </a:r>
          </a:p>
          <a:p>
            <a:r>
              <a:rPr lang="en-US" sz="2600" dirty="0"/>
              <a:t>	a. Per U.S. General Services Administration (GSA) website by City, State, or Out 	of Country (for Current Year) </a:t>
            </a:r>
          </a:p>
          <a:p>
            <a:pPr lvl="1" indent="0">
              <a:buNone/>
            </a:pPr>
            <a:r>
              <a:rPr lang="en-US" sz="2200" dirty="0"/>
              <a:t>2. </a:t>
            </a:r>
            <a:r>
              <a:rPr lang="en-US" sz="2600" dirty="0"/>
              <a:t>Mileage Allowance </a:t>
            </a:r>
          </a:p>
          <a:p>
            <a:pPr lvl="1" indent="0">
              <a:buNone/>
            </a:pPr>
            <a:r>
              <a:rPr lang="en-US" sz="2600" dirty="0"/>
              <a:t>	a. Per rate established by Internal Revenue Service (IRS) website (for Current 	Year)</a:t>
            </a:r>
          </a:p>
        </p:txBody>
      </p:sp>
    </p:spTree>
    <p:extLst>
      <p:ext uri="{BB962C8B-B14F-4D97-AF65-F5344CB8AC3E}">
        <p14:creationId xmlns:p14="http://schemas.microsoft.com/office/powerpoint/2010/main" val="335191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6758-EAC7-1E36-CBCD-59BBCC1856C7}"/>
              </a:ext>
            </a:extLst>
          </p:cNvPr>
          <p:cNvSpPr>
            <a:spLocks noGrp="1"/>
          </p:cNvSpPr>
          <p:nvPr>
            <p:ph type="title"/>
          </p:nvPr>
        </p:nvSpPr>
        <p:spPr/>
        <p:txBody>
          <a:bodyPr/>
          <a:lstStyle/>
          <a:p>
            <a:r>
              <a:rPr lang="en-US" dirty="0"/>
              <a:t>Conference vs. Out-of-District Meeting</a:t>
            </a:r>
          </a:p>
        </p:txBody>
      </p:sp>
      <p:pic>
        <p:nvPicPr>
          <p:cNvPr id="4" name="Content Placeholder 3">
            <a:extLst>
              <a:ext uri="{FF2B5EF4-FFF2-40B4-BE49-F238E27FC236}">
                <a16:creationId xmlns:a16="http://schemas.microsoft.com/office/drawing/2014/main" id="{DAB1D1BA-30CA-4B21-BCD6-1CACA001D699}"/>
              </a:ext>
            </a:extLst>
          </p:cNvPr>
          <p:cNvPicPr>
            <a:picLocks noGrp="1" noChangeAspect="1"/>
          </p:cNvPicPr>
          <p:nvPr>
            <p:ph idx="1"/>
          </p:nvPr>
        </p:nvPicPr>
        <p:blipFill>
          <a:blip r:embed="rId2"/>
          <a:stretch>
            <a:fillRect/>
          </a:stretch>
        </p:blipFill>
        <p:spPr>
          <a:xfrm>
            <a:off x="333461" y="1743155"/>
            <a:ext cx="4791744" cy="2876951"/>
          </a:xfrm>
          <a:prstGeom prst="rect">
            <a:avLst/>
          </a:prstGeom>
        </p:spPr>
      </p:pic>
      <p:pic>
        <p:nvPicPr>
          <p:cNvPr id="5" name="Picture 4">
            <a:extLst>
              <a:ext uri="{FF2B5EF4-FFF2-40B4-BE49-F238E27FC236}">
                <a16:creationId xmlns:a16="http://schemas.microsoft.com/office/drawing/2014/main" id="{4C6D40D7-C9C9-41AE-B6D3-4370FFFD6422}"/>
              </a:ext>
            </a:extLst>
          </p:cNvPr>
          <p:cNvPicPr>
            <a:picLocks noChangeAspect="1"/>
          </p:cNvPicPr>
          <p:nvPr/>
        </p:nvPicPr>
        <p:blipFill>
          <a:blip r:embed="rId3"/>
          <a:stretch>
            <a:fillRect/>
          </a:stretch>
        </p:blipFill>
        <p:spPr>
          <a:xfrm>
            <a:off x="6116345" y="1743155"/>
            <a:ext cx="4934639" cy="3143689"/>
          </a:xfrm>
          <a:prstGeom prst="rect">
            <a:avLst/>
          </a:prstGeom>
        </p:spPr>
      </p:pic>
    </p:spTree>
    <p:extLst>
      <p:ext uri="{BB962C8B-B14F-4D97-AF65-F5344CB8AC3E}">
        <p14:creationId xmlns:p14="http://schemas.microsoft.com/office/powerpoint/2010/main" val="41881568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6AE46-688E-4BB8-BCB5-937CDF3A1303}"/>
              </a:ext>
            </a:extLst>
          </p:cNvPr>
          <p:cNvSpPr>
            <a:spLocks noGrp="1"/>
          </p:cNvSpPr>
          <p:nvPr>
            <p:ph type="title"/>
          </p:nvPr>
        </p:nvSpPr>
        <p:spPr/>
        <p:txBody>
          <a:bodyPr/>
          <a:lstStyle/>
          <a:p>
            <a:r>
              <a:rPr lang="en-US" dirty="0"/>
              <a:t>BP 3350 – Travel Expenses – cont’d</a:t>
            </a:r>
          </a:p>
        </p:txBody>
      </p:sp>
      <p:sp>
        <p:nvSpPr>
          <p:cNvPr id="3" name="Content Placeholder 2">
            <a:extLst>
              <a:ext uri="{FF2B5EF4-FFF2-40B4-BE49-F238E27FC236}">
                <a16:creationId xmlns:a16="http://schemas.microsoft.com/office/drawing/2014/main" id="{CD0768F7-501A-4721-974C-F03130B4B27A}"/>
              </a:ext>
            </a:extLst>
          </p:cNvPr>
          <p:cNvSpPr>
            <a:spLocks noGrp="1"/>
          </p:cNvSpPr>
          <p:nvPr>
            <p:ph idx="1"/>
          </p:nvPr>
        </p:nvSpPr>
        <p:spPr/>
        <p:txBody>
          <a:bodyPr>
            <a:normAutofit/>
          </a:bodyPr>
          <a:lstStyle/>
          <a:p>
            <a:endParaRPr lang="en-US" sz="1800" dirty="0"/>
          </a:p>
          <a:p>
            <a:r>
              <a:rPr lang="en-US" sz="2600" dirty="0"/>
              <a:t>• Travel by air will be prepaid by the District. </a:t>
            </a:r>
          </a:p>
          <a:p>
            <a:r>
              <a:rPr lang="en-US" sz="2600" dirty="0"/>
              <a:t>• Travel by car will be reimbursed based upon actual miles traveled. </a:t>
            </a:r>
          </a:p>
          <a:p>
            <a:r>
              <a:rPr lang="en-US" sz="2600" dirty="0"/>
              <a:t>• Vehicles should be shared whenever possible to minimize travel costs. </a:t>
            </a:r>
          </a:p>
          <a:p>
            <a:r>
              <a:rPr lang="en-US" sz="2600" dirty="0"/>
              <a:t>• No employee shall be entitled to reimbursement for automobile travel when he/she is offered District transportation, transported free of charge, or transported by another employee who is entitled to expense reimbursement. </a:t>
            </a:r>
          </a:p>
          <a:p>
            <a:r>
              <a:rPr lang="en-US" sz="2600" dirty="0"/>
              <a:t>• Employees shall make every effort to minimize the cost of expenses to the District and consider, when possible, taxi sharing, carpooling, or other available expense- saving measures.</a:t>
            </a:r>
          </a:p>
        </p:txBody>
      </p:sp>
    </p:spTree>
    <p:extLst>
      <p:ext uri="{BB962C8B-B14F-4D97-AF65-F5344CB8AC3E}">
        <p14:creationId xmlns:p14="http://schemas.microsoft.com/office/powerpoint/2010/main" val="154164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F3B5B-693B-4B0C-9923-4D18A1307C51}"/>
              </a:ext>
            </a:extLst>
          </p:cNvPr>
          <p:cNvSpPr>
            <a:spLocks noGrp="1"/>
          </p:cNvSpPr>
          <p:nvPr>
            <p:ph type="title"/>
          </p:nvPr>
        </p:nvSpPr>
        <p:spPr/>
        <p:txBody>
          <a:bodyPr/>
          <a:lstStyle/>
          <a:p>
            <a:r>
              <a:rPr lang="en-US" dirty="0"/>
              <a:t>BP 3350 – Travel Expenses – cont’d</a:t>
            </a:r>
          </a:p>
        </p:txBody>
      </p:sp>
      <p:sp>
        <p:nvSpPr>
          <p:cNvPr id="3" name="Content Placeholder 2">
            <a:extLst>
              <a:ext uri="{FF2B5EF4-FFF2-40B4-BE49-F238E27FC236}">
                <a16:creationId xmlns:a16="http://schemas.microsoft.com/office/drawing/2014/main" id="{518ABBD9-2244-4835-AD3D-C7862754EADF}"/>
              </a:ext>
            </a:extLst>
          </p:cNvPr>
          <p:cNvSpPr>
            <a:spLocks noGrp="1"/>
          </p:cNvSpPr>
          <p:nvPr>
            <p:ph idx="1"/>
          </p:nvPr>
        </p:nvSpPr>
        <p:spPr/>
        <p:txBody>
          <a:bodyPr/>
          <a:lstStyle/>
          <a:p>
            <a:r>
              <a:rPr lang="en-US" dirty="0"/>
              <a:t>• The District shall not reimburse personal travel expenses. </a:t>
            </a:r>
          </a:p>
          <a:p>
            <a:r>
              <a:rPr lang="en-US" sz="2600" dirty="0"/>
              <a:t>	• Personal travel expenses may include, but are not limited to: </a:t>
            </a:r>
          </a:p>
          <a:p>
            <a:r>
              <a:rPr lang="en-US" sz="2600" dirty="0"/>
              <a:t>		• </a:t>
            </a:r>
            <a:r>
              <a:rPr lang="en-US" sz="2400" dirty="0"/>
              <a:t>Alcohol </a:t>
            </a:r>
          </a:p>
          <a:p>
            <a:r>
              <a:rPr lang="en-US" sz="2400" dirty="0"/>
              <a:t>		• Entertainment </a:t>
            </a:r>
          </a:p>
          <a:p>
            <a:r>
              <a:rPr lang="en-US" sz="2400" dirty="0"/>
              <a:t>		• Laundry </a:t>
            </a:r>
          </a:p>
          <a:p>
            <a:r>
              <a:rPr lang="en-US" sz="2400" dirty="0"/>
              <a:t>		• Expense for family members who are accompanying the employee on 			District-related business </a:t>
            </a:r>
          </a:p>
          <a:p>
            <a:r>
              <a:rPr lang="en-US" sz="2400" dirty="0"/>
              <a:t>		• Personal use of automobiles, and </a:t>
            </a:r>
          </a:p>
          <a:p>
            <a:r>
              <a:rPr lang="en-US" sz="2400" dirty="0"/>
              <a:t>		• Personal losses or traffic violation fees incurred while on District 				business</a:t>
            </a:r>
          </a:p>
        </p:txBody>
      </p:sp>
    </p:spTree>
    <p:extLst>
      <p:ext uri="{BB962C8B-B14F-4D97-AF65-F5344CB8AC3E}">
        <p14:creationId xmlns:p14="http://schemas.microsoft.com/office/powerpoint/2010/main" val="112705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33714-BA75-4590-9DDF-D0BFE61BC62E}"/>
              </a:ext>
            </a:extLst>
          </p:cNvPr>
          <p:cNvSpPr>
            <a:spLocks noGrp="1"/>
          </p:cNvSpPr>
          <p:nvPr>
            <p:ph type="title"/>
          </p:nvPr>
        </p:nvSpPr>
        <p:spPr/>
        <p:txBody>
          <a:bodyPr/>
          <a:lstStyle/>
          <a:p>
            <a:r>
              <a:rPr lang="en-US" dirty="0"/>
              <a:t>BP 3350 – Travel Expenses – cont’d</a:t>
            </a:r>
          </a:p>
        </p:txBody>
      </p:sp>
      <p:sp>
        <p:nvSpPr>
          <p:cNvPr id="3" name="Content Placeholder 2">
            <a:extLst>
              <a:ext uri="{FF2B5EF4-FFF2-40B4-BE49-F238E27FC236}">
                <a16:creationId xmlns:a16="http://schemas.microsoft.com/office/drawing/2014/main" id="{101F05DE-A50A-45DC-A3F6-11BD47C113F9}"/>
              </a:ext>
            </a:extLst>
          </p:cNvPr>
          <p:cNvSpPr>
            <a:spLocks noGrp="1"/>
          </p:cNvSpPr>
          <p:nvPr>
            <p:ph idx="1"/>
          </p:nvPr>
        </p:nvSpPr>
        <p:spPr/>
        <p:txBody>
          <a:bodyPr/>
          <a:lstStyle/>
          <a:p>
            <a:endParaRPr lang="en-US" dirty="0"/>
          </a:p>
          <a:p>
            <a:endParaRPr lang="en-US" dirty="0"/>
          </a:p>
          <a:p>
            <a:r>
              <a:rPr lang="en-US" sz="2600" dirty="0"/>
              <a:t>• The Board must approve, in advance, any conference or travel expenses for non employees (students, residents, volunteers) as “representatives of the Board.” </a:t>
            </a:r>
          </a:p>
          <a:p>
            <a:r>
              <a:rPr lang="en-US" sz="2600" dirty="0"/>
              <a:t>• The Superintendent or designee shall establish procedures for the submission and verification of expense claims. He/she may authorize an advance of funds to cover necessary expenses.”</a:t>
            </a:r>
          </a:p>
        </p:txBody>
      </p:sp>
    </p:spTree>
    <p:extLst>
      <p:ext uri="{BB962C8B-B14F-4D97-AF65-F5344CB8AC3E}">
        <p14:creationId xmlns:p14="http://schemas.microsoft.com/office/powerpoint/2010/main" val="35570261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5BAEC-D2EF-4AC1-A0B0-8B164BF97297}"/>
              </a:ext>
            </a:extLst>
          </p:cNvPr>
          <p:cNvSpPr>
            <a:spLocks noGrp="1"/>
          </p:cNvSpPr>
          <p:nvPr>
            <p:ph type="title"/>
          </p:nvPr>
        </p:nvSpPr>
        <p:spPr/>
        <p:txBody>
          <a:bodyPr/>
          <a:lstStyle/>
          <a:p>
            <a:r>
              <a:rPr lang="en-US" dirty="0"/>
              <a:t>   </a:t>
            </a:r>
          </a:p>
        </p:txBody>
      </p:sp>
      <p:pic>
        <p:nvPicPr>
          <p:cNvPr id="4" name="Content Placeholder 3">
            <a:extLst>
              <a:ext uri="{FF2B5EF4-FFF2-40B4-BE49-F238E27FC236}">
                <a16:creationId xmlns:a16="http://schemas.microsoft.com/office/drawing/2014/main" id="{E41410D6-8416-44C0-AC3E-E8A9CCEE6FC0}"/>
              </a:ext>
            </a:extLst>
          </p:cNvPr>
          <p:cNvPicPr>
            <a:picLocks noGrp="1" noChangeAspect="1"/>
          </p:cNvPicPr>
          <p:nvPr>
            <p:ph idx="1"/>
          </p:nvPr>
        </p:nvPicPr>
        <p:blipFill>
          <a:blip r:embed="rId2"/>
          <a:stretch>
            <a:fillRect/>
          </a:stretch>
        </p:blipFill>
        <p:spPr>
          <a:xfrm>
            <a:off x="934357" y="1056313"/>
            <a:ext cx="9754961" cy="4410691"/>
          </a:xfrm>
          <a:prstGeom prst="rect">
            <a:avLst/>
          </a:prstGeom>
        </p:spPr>
      </p:pic>
    </p:spTree>
    <p:extLst>
      <p:ext uri="{BB962C8B-B14F-4D97-AF65-F5344CB8AC3E}">
        <p14:creationId xmlns:p14="http://schemas.microsoft.com/office/powerpoint/2010/main" val="2378080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DD561-70D0-4AF4-A6C2-864E9198A2F1}"/>
              </a:ext>
            </a:extLst>
          </p:cNvPr>
          <p:cNvSpPr>
            <a:spLocks noGrp="1"/>
          </p:cNvSpPr>
          <p:nvPr>
            <p:ph type="title"/>
          </p:nvPr>
        </p:nvSpPr>
        <p:spPr/>
        <p:txBody>
          <a:bodyPr/>
          <a:lstStyle/>
          <a:p>
            <a:r>
              <a:rPr lang="en-US" dirty="0"/>
              <a:t>Leaving SUSD Employment</a:t>
            </a:r>
          </a:p>
        </p:txBody>
      </p:sp>
      <p:sp>
        <p:nvSpPr>
          <p:cNvPr id="3" name="Content Placeholder 2">
            <a:extLst>
              <a:ext uri="{FF2B5EF4-FFF2-40B4-BE49-F238E27FC236}">
                <a16:creationId xmlns:a16="http://schemas.microsoft.com/office/drawing/2014/main" id="{9CFA0FE2-1E0D-43C1-8357-64AD8FEBF989}"/>
              </a:ext>
            </a:extLst>
          </p:cNvPr>
          <p:cNvSpPr>
            <a:spLocks noGrp="1"/>
          </p:cNvSpPr>
          <p:nvPr>
            <p:ph idx="1"/>
          </p:nvPr>
        </p:nvSpPr>
        <p:spPr/>
        <p:txBody>
          <a:bodyPr/>
          <a:lstStyle/>
          <a:p>
            <a:endParaRPr lang="en-US" dirty="0"/>
          </a:p>
          <a:p>
            <a:r>
              <a:rPr lang="en-US" dirty="0"/>
              <a:t>• Management reserves the right to approve or disapprove conference requests of staff members who are scheduled to either retire from the district or leave for other employment. </a:t>
            </a:r>
          </a:p>
          <a:p>
            <a:endParaRPr lang="en-US" sz="1500" dirty="0"/>
          </a:p>
          <a:p>
            <a:r>
              <a:rPr lang="en-US" dirty="0"/>
              <a:t>• We must be prudent in our efforts to protect the district’s resources and use our resources only for the training of those staff members who will be continuing to work in our district.</a:t>
            </a:r>
          </a:p>
        </p:txBody>
      </p:sp>
    </p:spTree>
    <p:extLst>
      <p:ext uri="{BB962C8B-B14F-4D97-AF65-F5344CB8AC3E}">
        <p14:creationId xmlns:p14="http://schemas.microsoft.com/office/powerpoint/2010/main" val="3107892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24EF-1A0B-A8D7-E40D-DB70CF86C69F}"/>
              </a:ext>
            </a:extLst>
          </p:cNvPr>
          <p:cNvSpPr>
            <a:spLocks noGrp="1"/>
          </p:cNvSpPr>
          <p:nvPr>
            <p:ph type="ctrTitle"/>
          </p:nvPr>
        </p:nvSpPr>
        <p:spPr>
          <a:xfrm>
            <a:off x="596073" y="3535702"/>
            <a:ext cx="8927088" cy="1508866"/>
          </a:xfrm>
        </p:spPr>
        <p:txBody>
          <a:bodyPr/>
          <a:lstStyle/>
          <a:p>
            <a:r>
              <a:rPr lang="en-US" dirty="0"/>
              <a:t>THANK YOU!</a:t>
            </a:r>
          </a:p>
        </p:txBody>
      </p:sp>
    </p:spTree>
    <p:extLst>
      <p:ext uri="{BB962C8B-B14F-4D97-AF65-F5344CB8AC3E}">
        <p14:creationId xmlns:p14="http://schemas.microsoft.com/office/powerpoint/2010/main" val="2289770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6758-EAC7-1E36-CBCD-59BBCC1856C7}"/>
              </a:ext>
            </a:extLst>
          </p:cNvPr>
          <p:cNvSpPr>
            <a:spLocks noGrp="1"/>
          </p:cNvSpPr>
          <p:nvPr>
            <p:ph type="title"/>
          </p:nvPr>
        </p:nvSpPr>
        <p:spPr/>
        <p:txBody>
          <a:bodyPr/>
          <a:lstStyle/>
          <a:p>
            <a:r>
              <a:rPr lang="en-US" dirty="0"/>
              <a:t>Out-of-State Travel</a:t>
            </a:r>
          </a:p>
        </p:txBody>
      </p:sp>
      <p:sp>
        <p:nvSpPr>
          <p:cNvPr id="3" name="Content Placeholder 2">
            <a:extLst>
              <a:ext uri="{FF2B5EF4-FFF2-40B4-BE49-F238E27FC236}">
                <a16:creationId xmlns:a16="http://schemas.microsoft.com/office/drawing/2014/main" id="{750587D2-B257-FD2C-45BB-1C71E623EA5B}"/>
              </a:ext>
            </a:extLst>
          </p:cNvPr>
          <p:cNvSpPr>
            <a:spLocks noGrp="1"/>
          </p:cNvSpPr>
          <p:nvPr>
            <p:ph idx="1"/>
          </p:nvPr>
        </p:nvSpPr>
        <p:spPr>
          <a:xfrm>
            <a:off x="624165" y="963356"/>
            <a:ext cx="10701338" cy="5207168"/>
          </a:xfrm>
        </p:spPr>
        <p:txBody>
          <a:bodyPr>
            <a:normAutofit/>
          </a:bodyPr>
          <a:lstStyle/>
          <a:p>
            <a:endParaRPr lang="en-US" sz="3200" dirty="0"/>
          </a:p>
          <a:p>
            <a:r>
              <a:rPr lang="en-US" sz="3200" dirty="0"/>
              <a:t>• Per Board Policy 3350, adopted 3/24/15, Board approval will be required for all out-of-state travel for which reimbursement will be claimed. </a:t>
            </a:r>
          </a:p>
          <a:p>
            <a:r>
              <a:rPr lang="en-US" sz="3200" dirty="0"/>
              <a:t>• Conference Attendance Requests (CARs) for out-of-state travel will not be processed without the required approval by the Governing Board</a:t>
            </a:r>
          </a:p>
        </p:txBody>
      </p:sp>
    </p:spTree>
    <p:extLst>
      <p:ext uri="{BB962C8B-B14F-4D97-AF65-F5344CB8AC3E}">
        <p14:creationId xmlns:p14="http://schemas.microsoft.com/office/powerpoint/2010/main" val="4040649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6758-EAC7-1E36-CBCD-59BBCC1856C7}"/>
              </a:ext>
            </a:extLst>
          </p:cNvPr>
          <p:cNvSpPr>
            <a:spLocks noGrp="1"/>
          </p:cNvSpPr>
          <p:nvPr>
            <p:ph type="title"/>
          </p:nvPr>
        </p:nvSpPr>
        <p:spPr/>
        <p:txBody>
          <a:bodyPr/>
          <a:lstStyle/>
          <a:p>
            <a:r>
              <a:rPr lang="en-US" dirty="0"/>
              <a:t>CAR Packet</a:t>
            </a:r>
          </a:p>
        </p:txBody>
      </p:sp>
      <p:pic>
        <p:nvPicPr>
          <p:cNvPr id="4" name="Content Placeholder 3">
            <a:extLst>
              <a:ext uri="{FF2B5EF4-FFF2-40B4-BE49-F238E27FC236}">
                <a16:creationId xmlns:a16="http://schemas.microsoft.com/office/drawing/2014/main" id="{86B607A8-480F-4085-BA2C-0885BD2C0C53}"/>
              </a:ext>
            </a:extLst>
          </p:cNvPr>
          <p:cNvPicPr>
            <a:picLocks noGrp="1" noChangeAspect="1"/>
          </p:cNvPicPr>
          <p:nvPr>
            <p:ph idx="1"/>
          </p:nvPr>
        </p:nvPicPr>
        <p:blipFill>
          <a:blip r:embed="rId2"/>
          <a:stretch>
            <a:fillRect/>
          </a:stretch>
        </p:blipFill>
        <p:spPr>
          <a:xfrm>
            <a:off x="383879" y="1934471"/>
            <a:ext cx="4906060" cy="3229426"/>
          </a:xfrm>
          <a:prstGeom prst="rect">
            <a:avLst/>
          </a:prstGeom>
        </p:spPr>
      </p:pic>
      <p:pic>
        <p:nvPicPr>
          <p:cNvPr id="5" name="Picture 4">
            <a:extLst>
              <a:ext uri="{FF2B5EF4-FFF2-40B4-BE49-F238E27FC236}">
                <a16:creationId xmlns:a16="http://schemas.microsoft.com/office/drawing/2014/main" id="{08337808-B16C-43E8-9A12-6196A84087DA}"/>
              </a:ext>
            </a:extLst>
          </p:cNvPr>
          <p:cNvPicPr>
            <a:picLocks noChangeAspect="1"/>
          </p:cNvPicPr>
          <p:nvPr/>
        </p:nvPicPr>
        <p:blipFill>
          <a:blip r:embed="rId3"/>
          <a:stretch>
            <a:fillRect/>
          </a:stretch>
        </p:blipFill>
        <p:spPr>
          <a:xfrm>
            <a:off x="5712672" y="1934471"/>
            <a:ext cx="5249008" cy="3419952"/>
          </a:xfrm>
          <a:prstGeom prst="rect">
            <a:avLst/>
          </a:prstGeom>
        </p:spPr>
      </p:pic>
    </p:spTree>
    <p:extLst>
      <p:ext uri="{BB962C8B-B14F-4D97-AF65-F5344CB8AC3E}">
        <p14:creationId xmlns:p14="http://schemas.microsoft.com/office/powerpoint/2010/main" val="843854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6758-EAC7-1E36-CBCD-59BBCC1856C7}"/>
              </a:ext>
            </a:extLst>
          </p:cNvPr>
          <p:cNvSpPr>
            <a:spLocks noGrp="1"/>
          </p:cNvSpPr>
          <p:nvPr>
            <p:ph type="title"/>
          </p:nvPr>
        </p:nvSpPr>
        <p:spPr/>
        <p:txBody>
          <a:bodyPr/>
          <a:lstStyle/>
          <a:p>
            <a:r>
              <a:rPr lang="en-US" dirty="0"/>
              <a:t>Important Facts About CARs</a:t>
            </a:r>
          </a:p>
        </p:txBody>
      </p:sp>
      <p:sp>
        <p:nvSpPr>
          <p:cNvPr id="3" name="Content Placeholder 2">
            <a:extLst>
              <a:ext uri="{FF2B5EF4-FFF2-40B4-BE49-F238E27FC236}">
                <a16:creationId xmlns:a16="http://schemas.microsoft.com/office/drawing/2014/main" id="{750587D2-B257-FD2C-45BB-1C71E623EA5B}"/>
              </a:ext>
            </a:extLst>
          </p:cNvPr>
          <p:cNvSpPr>
            <a:spLocks noGrp="1"/>
          </p:cNvSpPr>
          <p:nvPr>
            <p:ph idx="1"/>
          </p:nvPr>
        </p:nvSpPr>
        <p:spPr>
          <a:xfrm>
            <a:off x="624165" y="963356"/>
            <a:ext cx="10701338" cy="5207168"/>
          </a:xfrm>
        </p:spPr>
        <p:txBody>
          <a:bodyPr>
            <a:normAutofit/>
          </a:bodyPr>
          <a:lstStyle/>
          <a:p>
            <a:r>
              <a:rPr lang="en-US" sz="3200" b="1" dirty="0">
                <a:solidFill>
                  <a:schemeClr val="accent1"/>
                </a:solidFill>
              </a:rPr>
              <a:t>Important Facts: </a:t>
            </a:r>
          </a:p>
          <a:p>
            <a:endParaRPr lang="en-US" sz="2000" dirty="0"/>
          </a:p>
          <a:p>
            <a:r>
              <a:rPr lang="en-US" sz="2400" dirty="0"/>
              <a:t>• All SUSD employees, parents, and volunteers must submit a CAR </a:t>
            </a:r>
          </a:p>
          <a:p>
            <a:endParaRPr lang="en-US" sz="2400" dirty="0"/>
          </a:p>
          <a:p>
            <a:r>
              <a:rPr lang="en-US" sz="2400" dirty="0"/>
              <a:t>• The CAR is the mechanism to obtain approval </a:t>
            </a:r>
            <a:r>
              <a:rPr lang="en-US" sz="2400" b="1" u="sng" dirty="0"/>
              <a:t>prior</a:t>
            </a:r>
            <a:r>
              <a:rPr lang="en-US" sz="2400" dirty="0"/>
              <a:t> to attending a conference </a:t>
            </a:r>
          </a:p>
          <a:p>
            <a:endParaRPr lang="en-US" sz="2400" dirty="0"/>
          </a:p>
          <a:p>
            <a:r>
              <a:rPr lang="en-US" sz="2400" dirty="0"/>
              <a:t>• CARs are to be submitted to Assistant Superintendent for signature </a:t>
            </a:r>
          </a:p>
          <a:p>
            <a:endParaRPr lang="en-US" sz="2400" dirty="0"/>
          </a:p>
          <a:p>
            <a:r>
              <a:rPr lang="en-US" sz="2400" dirty="0"/>
              <a:t>• CARs are to be submitted at </a:t>
            </a:r>
            <a:r>
              <a:rPr lang="en-US" sz="2400" b="1" u="sng" dirty="0"/>
              <a:t>least 45 days in advance of conference </a:t>
            </a:r>
          </a:p>
        </p:txBody>
      </p:sp>
    </p:spTree>
    <p:extLst>
      <p:ext uri="{BB962C8B-B14F-4D97-AF65-F5344CB8AC3E}">
        <p14:creationId xmlns:p14="http://schemas.microsoft.com/office/powerpoint/2010/main" val="2343354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081DF-E44B-41E0-BC59-9A135F53370B}"/>
              </a:ext>
            </a:extLst>
          </p:cNvPr>
          <p:cNvSpPr>
            <a:spLocks noGrp="1"/>
          </p:cNvSpPr>
          <p:nvPr>
            <p:ph type="title"/>
          </p:nvPr>
        </p:nvSpPr>
        <p:spPr/>
        <p:txBody>
          <a:bodyPr/>
          <a:lstStyle/>
          <a:p>
            <a:r>
              <a:rPr lang="en-US" dirty="0"/>
              <a:t>  </a:t>
            </a:r>
          </a:p>
        </p:txBody>
      </p:sp>
      <p:pic>
        <p:nvPicPr>
          <p:cNvPr id="4" name="Content Placeholder 3">
            <a:extLst>
              <a:ext uri="{FF2B5EF4-FFF2-40B4-BE49-F238E27FC236}">
                <a16:creationId xmlns:a16="http://schemas.microsoft.com/office/drawing/2014/main" id="{9F5D78D3-BB06-40CD-8EDA-6E1D2369680E}"/>
              </a:ext>
            </a:extLst>
          </p:cNvPr>
          <p:cNvPicPr>
            <a:picLocks noGrp="1" noChangeAspect="1"/>
          </p:cNvPicPr>
          <p:nvPr>
            <p:ph idx="1"/>
          </p:nvPr>
        </p:nvPicPr>
        <p:blipFill>
          <a:blip r:embed="rId2"/>
          <a:stretch>
            <a:fillRect/>
          </a:stretch>
        </p:blipFill>
        <p:spPr>
          <a:xfrm>
            <a:off x="824804" y="1063323"/>
            <a:ext cx="9974067" cy="4324954"/>
          </a:xfrm>
          <a:prstGeom prst="rect">
            <a:avLst/>
          </a:prstGeom>
        </p:spPr>
      </p:pic>
    </p:spTree>
    <p:extLst>
      <p:ext uri="{BB962C8B-B14F-4D97-AF65-F5344CB8AC3E}">
        <p14:creationId xmlns:p14="http://schemas.microsoft.com/office/powerpoint/2010/main" val="3589535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A36E-96E7-44E1-B6A1-02AB662D8B3D}"/>
              </a:ext>
            </a:extLst>
          </p:cNvPr>
          <p:cNvSpPr>
            <a:spLocks noGrp="1"/>
          </p:cNvSpPr>
          <p:nvPr>
            <p:ph type="title"/>
          </p:nvPr>
        </p:nvSpPr>
        <p:spPr/>
        <p:txBody>
          <a:bodyPr/>
          <a:lstStyle/>
          <a:p>
            <a:r>
              <a:rPr lang="en-US" dirty="0"/>
              <a:t>Conference Attendance Request (CAR) Form</a:t>
            </a:r>
          </a:p>
        </p:txBody>
      </p:sp>
      <p:pic>
        <p:nvPicPr>
          <p:cNvPr id="4" name="Content Placeholder 3">
            <a:extLst>
              <a:ext uri="{FF2B5EF4-FFF2-40B4-BE49-F238E27FC236}">
                <a16:creationId xmlns:a16="http://schemas.microsoft.com/office/drawing/2014/main" id="{BAAAA50B-B68D-4086-B245-87826516875D}"/>
              </a:ext>
            </a:extLst>
          </p:cNvPr>
          <p:cNvPicPr>
            <a:picLocks noGrp="1" noChangeAspect="1"/>
          </p:cNvPicPr>
          <p:nvPr>
            <p:ph idx="1"/>
          </p:nvPr>
        </p:nvPicPr>
        <p:blipFill>
          <a:blip r:embed="rId2"/>
          <a:stretch>
            <a:fillRect/>
          </a:stretch>
        </p:blipFill>
        <p:spPr>
          <a:xfrm>
            <a:off x="3363386" y="1272426"/>
            <a:ext cx="4543485" cy="4727184"/>
          </a:xfrm>
          <a:prstGeom prst="rect">
            <a:avLst/>
          </a:prstGeom>
        </p:spPr>
      </p:pic>
    </p:spTree>
    <p:extLst>
      <p:ext uri="{BB962C8B-B14F-4D97-AF65-F5344CB8AC3E}">
        <p14:creationId xmlns:p14="http://schemas.microsoft.com/office/powerpoint/2010/main" val="1910085040"/>
      </p:ext>
    </p:extLst>
  </p:cSld>
  <p:clrMapOvr>
    <a:masterClrMapping/>
  </p:clrMapOvr>
</p:sld>
</file>

<file path=ppt/theme/theme1.xml><?xml version="1.0" encoding="utf-8"?>
<a:theme xmlns:a="http://schemas.openxmlformats.org/drawingml/2006/main" name="Office Theme">
  <a:themeElements>
    <a:clrScheme name="SUSD Colors">
      <a:dk1>
        <a:sysClr val="windowText" lastClr="000000"/>
      </a:dk1>
      <a:lt1>
        <a:sysClr val="window" lastClr="FFFFFF"/>
      </a:lt1>
      <a:dk2>
        <a:srgbClr val="44546A"/>
      </a:dk2>
      <a:lt2>
        <a:srgbClr val="E7E6E6"/>
      </a:lt2>
      <a:accent1>
        <a:srgbClr val="13204B"/>
      </a:accent1>
      <a:accent2>
        <a:srgbClr val="F2A63B"/>
      </a:accent2>
      <a:accent3>
        <a:srgbClr val="36AFCE"/>
      </a:accent3>
      <a:accent4>
        <a:srgbClr val="1D6FA9"/>
      </a:accent4>
      <a:accent5>
        <a:srgbClr val="B74919"/>
      </a:accent5>
      <a:accent6>
        <a:srgbClr val="F2A63B"/>
      </a:accent6>
      <a:hlink>
        <a:srgbClr val="6DAA2D"/>
      </a:hlink>
      <a:folHlink>
        <a:srgbClr val="5975D4"/>
      </a:folHlink>
    </a:clrScheme>
    <a:fontScheme name="ASR Windows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2516A1140E574AA1962F6311AF2D03" ma:contentTypeVersion="11" ma:contentTypeDescription="Create a new document." ma:contentTypeScope="" ma:versionID="0e6ef51df238edf43aa8134df6748a04">
  <xsd:schema xmlns:xsd="http://www.w3.org/2001/XMLSchema" xmlns:xs="http://www.w3.org/2001/XMLSchema" xmlns:p="http://schemas.microsoft.com/office/2006/metadata/properties" xmlns:ns3="469739ca-0bee-40c9-a64e-68ed3fe31a56" targetNamespace="http://schemas.microsoft.com/office/2006/metadata/properties" ma:root="true" ma:fieldsID="5db4bbddb5e191e437346b85a60748da" ns3:_="">
    <xsd:import namespace="469739ca-0bee-40c9-a64e-68ed3fe31a5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ObjectDetectorVersions"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9739ca-0bee-40c9-a64e-68ed3fe31a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BAC257-1991-4137-9BAB-94A5C4260A38}">
  <ds:schemaRefs>
    <ds:schemaRef ds:uri="http://schemas.microsoft.com/sharepoint/v3/contenttype/forms"/>
  </ds:schemaRefs>
</ds:datastoreItem>
</file>

<file path=customXml/itemProps2.xml><?xml version="1.0" encoding="utf-8"?>
<ds:datastoreItem xmlns:ds="http://schemas.openxmlformats.org/officeDocument/2006/customXml" ds:itemID="{C15CFF16-F697-4F35-BB69-76E030E219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9739ca-0bee-40c9-a64e-68ed3fe31a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C70DAE-8E10-43CF-BCBD-28A681577165}">
  <ds:schemaRefs>
    <ds:schemaRef ds:uri="469739ca-0bee-40c9-a64e-68ed3fe31a56"/>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75474</TotalTime>
  <Words>2483</Words>
  <Application>Microsoft Office PowerPoint</Application>
  <PresentationFormat>Widescreen</PresentationFormat>
  <Paragraphs>226</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Calibri Light</vt:lpstr>
      <vt:lpstr>Gill Sans MT</vt:lpstr>
      <vt:lpstr>Office Theme</vt:lpstr>
      <vt:lpstr>CONFERENCE ATTENDANCE REQUEST (car) guide</vt:lpstr>
      <vt:lpstr>OBJECTIVES</vt:lpstr>
      <vt:lpstr>  </vt:lpstr>
      <vt:lpstr>Conference vs. Out-of-District Meeting</vt:lpstr>
      <vt:lpstr>Out-of-State Travel</vt:lpstr>
      <vt:lpstr>CAR Packet</vt:lpstr>
      <vt:lpstr>Important Facts About CARs</vt:lpstr>
      <vt:lpstr>  </vt:lpstr>
      <vt:lpstr>Conference Attendance Request (CAR) Form</vt:lpstr>
      <vt:lpstr>Group Conference Coversheet</vt:lpstr>
      <vt:lpstr>Hotel Room Reservation Worksheet</vt:lpstr>
      <vt:lpstr>Air Travel Worksheet</vt:lpstr>
      <vt:lpstr>Individual CAR Packet</vt:lpstr>
      <vt:lpstr>Conference Reimbursement Form</vt:lpstr>
      <vt:lpstr>Group CAR Packet</vt:lpstr>
      <vt:lpstr>   </vt:lpstr>
      <vt:lpstr>Preliminary Travel Preparation</vt:lpstr>
      <vt:lpstr>Overview of CAR Completion</vt:lpstr>
      <vt:lpstr>Overview of CAR Completion – cont’d</vt:lpstr>
      <vt:lpstr>Overview of CAR Completion – cont’d</vt:lpstr>
      <vt:lpstr>Overview of CAR Completion – cont’d</vt:lpstr>
      <vt:lpstr>  </vt:lpstr>
      <vt:lpstr>Event Registration – Online</vt:lpstr>
      <vt:lpstr>Event Registration – Internal Processing</vt:lpstr>
      <vt:lpstr>Transportation</vt:lpstr>
      <vt:lpstr>Transportation - Air Travel</vt:lpstr>
      <vt:lpstr>Transportation - Air Travel – cont’d</vt:lpstr>
      <vt:lpstr>Transportation - Air Travel – cont’d</vt:lpstr>
      <vt:lpstr>Transportation - Air Travel – cont’d</vt:lpstr>
      <vt:lpstr>Meals</vt:lpstr>
      <vt:lpstr>Meals – First Day of Travel</vt:lpstr>
      <vt:lpstr>Meals – Continuing After 24 Hours</vt:lpstr>
      <vt:lpstr>Meals – Factional Day of Travel</vt:lpstr>
      <vt:lpstr>Changes to Attendees</vt:lpstr>
      <vt:lpstr>Cancellations</vt:lpstr>
      <vt:lpstr>Cancellation (cont’d)</vt:lpstr>
      <vt:lpstr>Reimbursement of Travel Expenses</vt:lpstr>
      <vt:lpstr>  </vt:lpstr>
      <vt:lpstr>BP 3350 – Travel Expenses</vt:lpstr>
      <vt:lpstr>BP 3350 – Travel Expenses – cont’d</vt:lpstr>
      <vt:lpstr>BP 3350 – Travel Expenses – cont’d</vt:lpstr>
      <vt:lpstr>BP 3350 – Travel Expenses – cont’d</vt:lpstr>
      <vt:lpstr>   </vt:lpstr>
      <vt:lpstr>Leaving SUSD Employment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Norton</dc:creator>
  <cp:lastModifiedBy>Tony Lopez</cp:lastModifiedBy>
  <cp:revision>80</cp:revision>
  <cp:lastPrinted>2023-09-11T20:35:31Z</cp:lastPrinted>
  <dcterms:created xsi:type="dcterms:W3CDTF">2021-05-05T15:08:26Z</dcterms:created>
  <dcterms:modified xsi:type="dcterms:W3CDTF">2024-11-21T16:39:56Z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0x0101000C2516A1140E574AA1962F6311AF2D03</vt:lpwstr>
  </property>
</Properties>
</file>